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6"/>
  </p:handoutMasterIdLst>
  <p:sldIdLst>
    <p:sldId id="256" r:id="rId2"/>
    <p:sldId id="278" r:id="rId3"/>
    <p:sldId id="267" r:id="rId4"/>
    <p:sldId id="272" r:id="rId5"/>
    <p:sldId id="273" r:id="rId6"/>
    <p:sldId id="310" r:id="rId7"/>
    <p:sldId id="269" r:id="rId8"/>
    <p:sldId id="293" r:id="rId9"/>
    <p:sldId id="299" r:id="rId10"/>
    <p:sldId id="300" r:id="rId11"/>
    <p:sldId id="301" r:id="rId12"/>
    <p:sldId id="302" r:id="rId13"/>
    <p:sldId id="303" r:id="rId14"/>
    <p:sldId id="294" r:id="rId15"/>
    <p:sldId id="283" r:id="rId16"/>
    <p:sldId id="295" r:id="rId17"/>
    <p:sldId id="296" r:id="rId18"/>
    <p:sldId id="297" r:id="rId19"/>
    <p:sldId id="298" r:id="rId20"/>
    <p:sldId id="311" r:id="rId21"/>
    <p:sldId id="268" r:id="rId22"/>
    <p:sldId id="312" r:id="rId23"/>
    <p:sldId id="270" r:id="rId24"/>
    <p:sldId id="288" r:id="rId25"/>
    <p:sldId id="289" r:id="rId26"/>
    <p:sldId id="290" r:id="rId27"/>
    <p:sldId id="286" r:id="rId28"/>
    <p:sldId id="287" r:id="rId29"/>
    <p:sldId id="271" r:id="rId30"/>
    <p:sldId id="304" r:id="rId31"/>
    <p:sldId id="305" r:id="rId32"/>
    <p:sldId id="306" r:id="rId33"/>
    <p:sldId id="307" r:id="rId34"/>
    <p:sldId id="308" r:id="rId35"/>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BC8531-7FB5-9941-AB63-9C1600301A62}"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01A0C87B-F8F0-164C-8D26-B20C0E6C0E96}">
      <dgm:prSet phldrT="[Text]"/>
      <dgm:spPr/>
      <dgm:t>
        <a:bodyPr/>
        <a:lstStyle/>
        <a:p>
          <a:r>
            <a:rPr lang="es-ES" noProof="0" smtClean="0"/>
            <a:t>Visión integral</a:t>
          </a:r>
          <a:endParaRPr lang="es-ES" noProof="0"/>
        </a:p>
      </dgm:t>
    </dgm:pt>
    <dgm:pt modelId="{9FF1FCAC-0D73-A44B-876B-AF4D5B0FBB16}" type="parTrans" cxnId="{B763B383-01CD-494C-97EE-4FC865726CDD}">
      <dgm:prSet/>
      <dgm:spPr/>
      <dgm:t>
        <a:bodyPr/>
        <a:lstStyle/>
        <a:p>
          <a:endParaRPr lang="en-US"/>
        </a:p>
      </dgm:t>
    </dgm:pt>
    <dgm:pt modelId="{B472172C-55FA-4645-8046-A201D352C56C}" type="sibTrans" cxnId="{B763B383-01CD-494C-97EE-4FC865726CDD}">
      <dgm:prSet/>
      <dgm:spPr/>
      <dgm:t>
        <a:bodyPr/>
        <a:lstStyle/>
        <a:p>
          <a:endParaRPr lang="en-US"/>
        </a:p>
      </dgm:t>
    </dgm:pt>
    <dgm:pt modelId="{60DD9FE6-8BC3-4C4B-BE5C-8A6EC84423F3}">
      <dgm:prSet phldrT="[Text]"/>
      <dgm:spPr/>
      <dgm:t>
        <a:bodyPr/>
        <a:lstStyle/>
        <a:p>
          <a:r>
            <a:rPr lang="es-ES" b="0" i="0" noProof="0" smtClean="0"/>
            <a:t>De la acciónes del gobierno: la salud, la educación, las pensiones, la fiscalidad.</a:t>
          </a:r>
          <a:endParaRPr lang="es-ES" b="0" noProof="0"/>
        </a:p>
      </dgm:t>
    </dgm:pt>
    <dgm:pt modelId="{D7889274-D0A9-1744-B4E1-8C1CCBAF3DED}" type="parTrans" cxnId="{44630153-855D-9F4D-82B5-934AEF2E2F88}">
      <dgm:prSet/>
      <dgm:spPr/>
      <dgm:t>
        <a:bodyPr/>
        <a:lstStyle/>
        <a:p>
          <a:endParaRPr lang="en-US"/>
        </a:p>
      </dgm:t>
    </dgm:pt>
    <dgm:pt modelId="{B6EE0522-EE76-B549-A75C-AFCE839BC3D7}" type="sibTrans" cxnId="{44630153-855D-9F4D-82B5-934AEF2E2F88}">
      <dgm:prSet/>
      <dgm:spPr/>
      <dgm:t>
        <a:bodyPr/>
        <a:lstStyle/>
        <a:p>
          <a:endParaRPr lang="en-US"/>
        </a:p>
      </dgm:t>
    </dgm:pt>
    <dgm:pt modelId="{FECDAF55-285B-1743-BFF3-28774570277B}">
      <dgm:prSet phldrT="[Text]"/>
      <dgm:spPr/>
      <dgm:t>
        <a:bodyPr/>
        <a:lstStyle/>
        <a:p>
          <a:r>
            <a:rPr lang="es-ES" b="0" i="0" noProof="0" smtClean="0"/>
            <a:t>De los actores económicos: el gobierno, los mercados y las familias.</a:t>
          </a:r>
          <a:endParaRPr lang="es-ES" b="0" noProof="0"/>
        </a:p>
      </dgm:t>
    </dgm:pt>
    <dgm:pt modelId="{CDDBC1BB-7025-BB46-923E-C988D183FF6B}" type="parTrans" cxnId="{3A5AF029-D0F3-BD49-9142-4D540A443BFF}">
      <dgm:prSet/>
      <dgm:spPr/>
      <dgm:t>
        <a:bodyPr/>
        <a:lstStyle/>
        <a:p>
          <a:endParaRPr lang="en-US"/>
        </a:p>
      </dgm:t>
    </dgm:pt>
    <dgm:pt modelId="{4C4E6BDD-3525-0E40-954A-611E1A5A144A}" type="sibTrans" cxnId="{3A5AF029-D0F3-BD49-9142-4D540A443BFF}">
      <dgm:prSet/>
      <dgm:spPr/>
      <dgm:t>
        <a:bodyPr/>
        <a:lstStyle/>
        <a:p>
          <a:endParaRPr lang="en-US"/>
        </a:p>
      </dgm:t>
    </dgm:pt>
    <dgm:pt modelId="{FD541BB6-C8D1-3141-9344-D015D277179F}">
      <dgm:prSet phldrT="[Text]"/>
      <dgm:spPr/>
      <dgm:t>
        <a:bodyPr/>
        <a:lstStyle/>
        <a:p>
          <a:r>
            <a:rPr lang="es-ES" noProof="0" dirty="0" smtClean="0"/>
            <a:t>Basada en evidencia</a:t>
          </a:r>
          <a:endParaRPr lang="es-ES" noProof="0" dirty="0"/>
        </a:p>
      </dgm:t>
    </dgm:pt>
    <dgm:pt modelId="{1C936638-4BEE-374F-849E-182734C0EA82}" type="parTrans" cxnId="{61374474-3194-4A47-B2D3-9169A41E3142}">
      <dgm:prSet/>
      <dgm:spPr/>
      <dgm:t>
        <a:bodyPr/>
        <a:lstStyle/>
        <a:p>
          <a:endParaRPr lang="en-US"/>
        </a:p>
      </dgm:t>
    </dgm:pt>
    <dgm:pt modelId="{23432312-C508-384A-A7C8-34E5468AA06C}" type="sibTrans" cxnId="{61374474-3194-4A47-B2D3-9169A41E3142}">
      <dgm:prSet/>
      <dgm:spPr/>
      <dgm:t>
        <a:bodyPr/>
        <a:lstStyle/>
        <a:p>
          <a:endParaRPr lang="en-US"/>
        </a:p>
      </dgm:t>
    </dgm:pt>
    <dgm:pt modelId="{4159AF64-4470-BF4C-9A82-E773F3558377}">
      <dgm:prSet phldrT="[Text]"/>
      <dgm:spPr/>
      <dgm:t>
        <a:bodyPr/>
        <a:lstStyle/>
        <a:p>
          <a:r>
            <a:rPr lang="es-ES" noProof="0" smtClean="0"/>
            <a:t>Las comparaciones internacionales.</a:t>
          </a:r>
          <a:endParaRPr lang="es-ES" noProof="0"/>
        </a:p>
      </dgm:t>
    </dgm:pt>
    <dgm:pt modelId="{10DD4D56-07E1-EA43-84B5-969A8871C665}" type="parTrans" cxnId="{AE7CF0A4-AC39-9246-AB8C-A675768E9393}">
      <dgm:prSet/>
      <dgm:spPr/>
      <dgm:t>
        <a:bodyPr/>
        <a:lstStyle/>
        <a:p>
          <a:endParaRPr lang="en-US"/>
        </a:p>
      </dgm:t>
    </dgm:pt>
    <dgm:pt modelId="{2A4F001B-835F-5348-9B53-020ACE963105}" type="sibTrans" cxnId="{AE7CF0A4-AC39-9246-AB8C-A675768E9393}">
      <dgm:prSet/>
      <dgm:spPr/>
      <dgm:t>
        <a:bodyPr/>
        <a:lstStyle/>
        <a:p>
          <a:endParaRPr lang="en-US"/>
        </a:p>
      </dgm:t>
    </dgm:pt>
    <dgm:pt modelId="{A11C0F44-0060-AE41-BF0A-38C387AD3B48}">
      <dgm:prSet phldrT="[Text]"/>
      <dgm:spPr/>
      <dgm:t>
        <a:bodyPr/>
        <a:lstStyle/>
        <a:p>
          <a:r>
            <a:rPr lang="es-ES" noProof="0" smtClean="0"/>
            <a:t>Enfoque de largo plazo</a:t>
          </a:r>
          <a:endParaRPr lang="es-ES" noProof="0"/>
        </a:p>
      </dgm:t>
    </dgm:pt>
    <dgm:pt modelId="{B36A2425-D38E-BF4B-82A8-11CE8776D90B}" type="parTrans" cxnId="{A012DE83-A084-2E42-8C7F-6D6B0FA23BF8}">
      <dgm:prSet/>
      <dgm:spPr/>
      <dgm:t>
        <a:bodyPr/>
        <a:lstStyle/>
        <a:p>
          <a:endParaRPr lang="en-US"/>
        </a:p>
      </dgm:t>
    </dgm:pt>
    <dgm:pt modelId="{07089B2F-D5CC-C246-8EA1-05E19C0819D3}" type="sibTrans" cxnId="{A012DE83-A084-2E42-8C7F-6D6B0FA23BF8}">
      <dgm:prSet/>
      <dgm:spPr/>
      <dgm:t>
        <a:bodyPr/>
        <a:lstStyle/>
        <a:p>
          <a:endParaRPr lang="en-US"/>
        </a:p>
      </dgm:t>
    </dgm:pt>
    <dgm:pt modelId="{C9E0656B-CB91-9549-B605-2E633DD105BA}">
      <dgm:prSet phldrT="[Text]"/>
      <dgm:spPr/>
      <dgm:t>
        <a:bodyPr/>
        <a:lstStyle/>
        <a:p>
          <a:r>
            <a:rPr lang="es-ES" b="0" i="0" noProof="0" smtClean="0"/>
            <a:t>Adaptación de los programas de gobierno y los sistemas de apoyo de la familia al envejecimiento de la población.</a:t>
          </a:r>
          <a:endParaRPr lang="es-ES" b="0" noProof="0"/>
        </a:p>
      </dgm:t>
    </dgm:pt>
    <dgm:pt modelId="{428C726D-5DEE-9146-A3DD-E02C5E9E5B9C}" type="parTrans" cxnId="{5458A9BD-322D-0B42-A289-886E9D055CC1}">
      <dgm:prSet/>
      <dgm:spPr/>
      <dgm:t>
        <a:bodyPr/>
        <a:lstStyle/>
        <a:p>
          <a:endParaRPr lang="en-US"/>
        </a:p>
      </dgm:t>
    </dgm:pt>
    <dgm:pt modelId="{820AF822-1CC8-264B-A4DE-C571E61EA67D}" type="sibTrans" cxnId="{5458A9BD-322D-0B42-A289-886E9D055CC1}">
      <dgm:prSet/>
      <dgm:spPr/>
      <dgm:t>
        <a:bodyPr/>
        <a:lstStyle/>
        <a:p>
          <a:endParaRPr lang="en-US"/>
        </a:p>
      </dgm:t>
    </dgm:pt>
    <dgm:pt modelId="{214795D0-F8ED-3143-88B8-BBBDF20778D4}">
      <dgm:prSet phldrT="[Text]"/>
      <dgm:spPr/>
      <dgm:t>
        <a:bodyPr/>
        <a:lstStyle/>
        <a:p>
          <a:r>
            <a:rPr lang="es-ES" noProof="0" smtClean="0"/>
            <a:t>Las tendencias históricas.</a:t>
          </a:r>
          <a:endParaRPr lang="es-ES" noProof="0"/>
        </a:p>
      </dgm:t>
    </dgm:pt>
    <dgm:pt modelId="{0E58B9DD-B8BE-D140-97D3-C52CB6B1889B}" type="parTrans" cxnId="{2C23D496-3C8D-2E4D-8F9F-CFDFF7B29B10}">
      <dgm:prSet/>
      <dgm:spPr/>
      <dgm:t>
        <a:bodyPr/>
        <a:lstStyle/>
        <a:p>
          <a:endParaRPr lang="en-US"/>
        </a:p>
      </dgm:t>
    </dgm:pt>
    <dgm:pt modelId="{783034FE-1F7A-6C4D-81C3-A290C0D107A5}" type="sibTrans" cxnId="{2C23D496-3C8D-2E4D-8F9F-CFDFF7B29B10}">
      <dgm:prSet/>
      <dgm:spPr/>
      <dgm:t>
        <a:bodyPr/>
        <a:lstStyle/>
        <a:p>
          <a:endParaRPr lang="en-US"/>
        </a:p>
      </dgm:t>
    </dgm:pt>
    <dgm:pt modelId="{8D08EBBB-DAE4-6D43-BA7E-74DF555F89AB}">
      <dgm:prSet phldrT="[Text]"/>
      <dgm:spPr/>
      <dgm:t>
        <a:bodyPr/>
        <a:lstStyle/>
        <a:p>
          <a:r>
            <a:rPr lang="es-ES" b="0" i="0" noProof="0" dirty="0" smtClean="0"/>
            <a:t>Implementación de la política social con objetivos a largo plazo (desigualdad, la equidad intergeneracional).</a:t>
          </a:r>
          <a:endParaRPr lang="es-ES" b="0" noProof="0" dirty="0"/>
        </a:p>
      </dgm:t>
    </dgm:pt>
    <dgm:pt modelId="{DE9CC725-91C8-624E-92AC-B8A7161E5A43}" type="parTrans" cxnId="{09035D2A-7B3A-7E4C-A0BB-3E78F19B953D}">
      <dgm:prSet/>
      <dgm:spPr/>
      <dgm:t>
        <a:bodyPr/>
        <a:lstStyle/>
        <a:p>
          <a:endParaRPr lang="en-US"/>
        </a:p>
      </dgm:t>
    </dgm:pt>
    <dgm:pt modelId="{32116C57-AE32-A544-B53B-1A88BDA71C14}" type="sibTrans" cxnId="{09035D2A-7B3A-7E4C-A0BB-3E78F19B953D}">
      <dgm:prSet/>
      <dgm:spPr/>
      <dgm:t>
        <a:bodyPr/>
        <a:lstStyle/>
        <a:p>
          <a:endParaRPr lang="en-US"/>
        </a:p>
      </dgm:t>
    </dgm:pt>
    <dgm:pt modelId="{2F527E44-5425-4847-8632-457FC61771A4}" type="pres">
      <dgm:prSet presAssocID="{71BC8531-7FB5-9941-AB63-9C1600301A62}" presName="Name0" presStyleCnt="0">
        <dgm:presLayoutVars>
          <dgm:dir/>
          <dgm:animLvl val="lvl"/>
          <dgm:resizeHandles val="exact"/>
        </dgm:presLayoutVars>
      </dgm:prSet>
      <dgm:spPr/>
      <dgm:t>
        <a:bodyPr/>
        <a:lstStyle/>
        <a:p>
          <a:endParaRPr lang="en-US"/>
        </a:p>
      </dgm:t>
    </dgm:pt>
    <dgm:pt modelId="{5BA683F3-F8AF-E842-B0FF-F43F0B80215C}" type="pres">
      <dgm:prSet presAssocID="{01A0C87B-F8F0-164C-8D26-B20C0E6C0E96}" presName="composite" presStyleCnt="0"/>
      <dgm:spPr/>
    </dgm:pt>
    <dgm:pt modelId="{C1FA7C7D-7338-8843-85C4-DDAC73E351AB}" type="pres">
      <dgm:prSet presAssocID="{01A0C87B-F8F0-164C-8D26-B20C0E6C0E96}" presName="parTx" presStyleLbl="alignNode1" presStyleIdx="0" presStyleCnt="3">
        <dgm:presLayoutVars>
          <dgm:chMax val="0"/>
          <dgm:chPref val="0"/>
          <dgm:bulletEnabled val="1"/>
        </dgm:presLayoutVars>
      </dgm:prSet>
      <dgm:spPr/>
      <dgm:t>
        <a:bodyPr/>
        <a:lstStyle/>
        <a:p>
          <a:endParaRPr lang="en-US"/>
        </a:p>
      </dgm:t>
    </dgm:pt>
    <dgm:pt modelId="{54D5369F-A5D1-194D-B706-122E7243D141}" type="pres">
      <dgm:prSet presAssocID="{01A0C87B-F8F0-164C-8D26-B20C0E6C0E96}" presName="desTx" presStyleLbl="alignAccFollowNode1" presStyleIdx="0" presStyleCnt="3">
        <dgm:presLayoutVars>
          <dgm:bulletEnabled val="1"/>
        </dgm:presLayoutVars>
      </dgm:prSet>
      <dgm:spPr/>
      <dgm:t>
        <a:bodyPr/>
        <a:lstStyle/>
        <a:p>
          <a:endParaRPr lang="en-US"/>
        </a:p>
      </dgm:t>
    </dgm:pt>
    <dgm:pt modelId="{DB2C02D0-86BB-8646-A7DD-F4DCF74155B1}" type="pres">
      <dgm:prSet presAssocID="{B472172C-55FA-4645-8046-A201D352C56C}" presName="space" presStyleCnt="0"/>
      <dgm:spPr/>
    </dgm:pt>
    <dgm:pt modelId="{D3EE59C8-21D7-2845-BF9F-E78CDD47C974}" type="pres">
      <dgm:prSet presAssocID="{FD541BB6-C8D1-3141-9344-D015D277179F}" presName="composite" presStyleCnt="0"/>
      <dgm:spPr/>
    </dgm:pt>
    <dgm:pt modelId="{68F8D947-4397-084E-8619-98CFA29DF736}" type="pres">
      <dgm:prSet presAssocID="{FD541BB6-C8D1-3141-9344-D015D277179F}" presName="parTx" presStyleLbl="alignNode1" presStyleIdx="1" presStyleCnt="3">
        <dgm:presLayoutVars>
          <dgm:chMax val="0"/>
          <dgm:chPref val="0"/>
          <dgm:bulletEnabled val="1"/>
        </dgm:presLayoutVars>
      </dgm:prSet>
      <dgm:spPr/>
      <dgm:t>
        <a:bodyPr/>
        <a:lstStyle/>
        <a:p>
          <a:endParaRPr lang="en-US"/>
        </a:p>
      </dgm:t>
    </dgm:pt>
    <dgm:pt modelId="{55C0B856-9271-B54E-B3C3-52C6259432CD}" type="pres">
      <dgm:prSet presAssocID="{FD541BB6-C8D1-3141-9344-D015D277179F}" presName="desTx" presStyleLbl="alignAccFollowNode1" presStyleIdx="1" presStyleCnt="3">
        <dgm:presLayoutVars>
          <dgm:bulletEnabled val="1"/>
        </dgm:presLayoutVars>
      </dgm:prSet>
      <dgm:spPr/>
      <dgm:t>
        <a:bodyPr/>
        <a:lstStyle/>
        <a:p>
          <a:endParaRPr lang="en-US"/>
        </a:p>
      </dgm:t>
    </dgm:pt>
    <dgm:pt modelId="{DAB2C7AA-8DA3-EA48-8206-E433EFCEE271}" type="pres">
      <dgm:prSet presAssocID="{23432312-C508-384A-A7C8-34E5468AA06C}" presName="space" presStyleCnt="0"/>
      <dgm:spPr/>
    </dgm:pt>
    <dgm:pt modelId="{32EFFDF6-8588-2E42-91CF-EF02B310E3BB}" type="pres">
      <dgm:prSet presAssocID="{A11C0F44-0060-AE41-BF0A-38C387AD3B48}" presName="composite" presStyleCnt="0"/>
      <dgm:spPr/>
    </dgm:pt>
    <dgm:pt modelId="{85C4C3AE-94E1-4047-93BF-83F077A60BDE}" type="pres">
      <dgm:prSet presAssocID="{A11C0F44-0060-AE41-BF0A-38C387AD3B48}" presName="parTx" presStyleLbl="alignNode1" presStyleIdx="2" presStyleCnt="3">
        <dgm:presLayoutVars>
          <dgm:chMax val="0"/>
          <dgm:chPref val="0"/>
          <dgm:bulletEnabled val="1"/>
        </dgm:presLayoutVars>
      </dgm:prSet>
      <dgm:spPr/>
      <dgm:t>
        <a:bodyPr/>
        <a:lstStyle/>
        <a:p>
          <a:endParaRPr lang="en-US"/>
        </a:p>
      </dgm:t>
    </dgm:pt>
    <dgm:pt modelId="{966E0B8A-7406-364D-B1E2-44BB9E4E0FF0}" type="pres">
      <dgm:prSet presAssocID="{A11C0F44-0060-AE41-BF0A-38C387AD3B48}" presName="desTx" presStyleLbl="alignAccFollowNode1" presStyleIdx="2" presStyleCnt="3">
        <dgm:presLayoutVars>
          <dgm:bulletEnabled val="1"/>
        </dgm:presLayoutVars>
      </dgm:prSet>
      <dgm:spPr/>
      <dgm:t>
        <a:bodyPr/>
        <a:lstStyle/>
        <a:p>
          <a:endParaRPr lang="en-US"/>
        </a:p>
      </dgm:t>
    </dgm:pt>
  </dgm:ptLst>
  <dgm:cxnLst>
    <dgm:cxn modelId="{B54639C6-36B4-174F-BD62-5E6ACA071838}" type="presOf" srcId="{8D08EBBB-DAE4-6D43-BA7E-74DF555F89AB}" destId="{966E0B8A-7406-364D-B1E2-44BB9E4E0FF0}" srcOrd="0" destOrd="1" presId="urn:microsoft.com/office/officeart/2005/8/layout/hList1"/>
    <dgm:cxn modelId="{2AF29D83-8166-494A-BFCB-8809F6E1DF61}" type="presOf" srcId="{A11C0F44-0060-AE41-BF0A-38C387AD3B48}" destId="{85C4C3AE-94E1-4047-93BF-83F077A60BDE}" srcOrd="0" destOrd="0" presId="urn:microsoft.com/office/officeart/2005/8/layout/hList1"/>
    <dgm:cxn modelId="{D0CDA0F5-4ED0-A649-A128-F2BE93548BB5}" type="presOf" srcId="{214795D0-F8ED-3143-88B8-BBBDF20778D4}" destId="{55C0B856-9271-B54E-B3C3-52C6259432CD}" srcOrd="0" destOrd="1" presId="urn:microsoft.com/office/officeart/2005/8/layout/hList1"/>
    <dgm:cxn modelId="{A53B0F0A-2576-4B9E-8891-B1F602144D02}" type="presOf" srcId="{FECDAF55-285B-1743-BFF3-28774570277B}" destId="{54D5369F-A5D1-194D-B706-122E7243D141}" srcOrd="0" destOrd="1" presId="urn:microsoft.com/office/officeart/2005/8/layout/hList1"/>
    <dgm:cxn modelId="{5458A9BD-322D-0B42-A289-886E9D055CC1}" srcId="{A11C0F44-0060-AE41-BF0A-38C387AD3B48}" destId="{C9E0656B-CB91-9549-B605-2E633DD105BA}" srcOrd="0" destOrd="0" parTransId="{428C726D-5DEE-9146-A3DD-E02C5E9E5B9C}" sibTransId="{820AF822-1CC8-264B-A4DE-C571E61EA67D}"/>
    <dgm:cxn modelId="{44630153-855D-9F4D-82B5-934AEF2E2F88}" srcId="{01A0C87B-F8F0-164C-8D26-B20C0E6C0E96}" destId="{60DD9FE6-8BC3-4C4B-BE5C-8A6EC84423F3}" srcOrd="0" destOrd="0" parTransId="{D7889274-D0A9-1744-B4E1-8C1CCBAF3DED}" sibTransId="{B6EE0522-EE76-B549-A75C-AFCE839BC3D7}"/>
    <dgm:cxn modelId="{61374474-3194-4A47-B2D3-9169A41E3142}" srcId="{71BC8531-7FB5-9941-AB63-9C1600301A62}" destId="{FD541BB6-C8D1-3141-9344-D015D277179F}" srcOrd="1" destOrd="0" parTransId="{1C936638-4BEE-374F-849E-182734C0EA82}" sibTransId="{23432312-C508-384A-A7C8-34E5468AA06C}"/>
    <dgm:cxn modelId="{77AABB9B-97F6-481F-8F33-C8471B0ED289}" type="presOf" srcId="{FD541BB6-C8D1-3141-9344-D015D277179F}" destId="{68F8D947-4397-084E-8619-98CFA29DF736}" srcOrd="0" destOrd="0" presId="urn:microsoft.com/office/officeart/2005/8/layout/hList1"/>
    <dgm:cxn modelId="{09035D2A-7B3A-7E4C-A0BB-3E78F19B953D}" srcId="{A11C0F44-0060-AE41-BF0A-38C387AD3B48}" destId="{8D08EBBB-DAE4-6D43-BA7E-74DF555F89AB}" srcOrd="1" destOrd="0" parTransId="{DE9CC725-91C8-624E-92AC-B8A7161E5A43}" sibTransId="{32116C57-AE32-A544-B53B-1A88BDA71C14}"/>
    <dgm:cxn modelId="{C91D614C-C65D-4658-AD82-8EFC2D0A904B}" type="presOf" srcId="{C9E0656B-CB91-9549-B605-2E633DD105BA}" destId="{966E0B8A-7406-364D-B1E2-44BB9E4E0FF0}" srcOrd="0" destOrd="0" presId="urn:microsoft.com/office/officeart/2005/8/layout/hList1"/>
    <dgm:cxn modelId="{A012DE83-A084-2E42-8C7F-6D6B0FA23BF8}" srcId="{71BC8531-7FB5-9941-AB63-9C1600301A62}" destId="{A11C0F44-0060-AE41-BF0A-38C387AD3B48}" srcOrd="2" destOrd="0" parTransId="{B36A2425-D38E-BF4B-82A8-11CE8776D90B}" sibTransId="{07089B2F-D5CC-C246-8EA1-05E19C0819D3}"/>
    <dgm:cxn modelId="{3A5AF029-D0F3-BD49-9142-4D540A443BFF}" srcId="{01A0C87B-F8F0-164C-8D26-B20C0E6C0E96}" destId="{FECDAF55-285B-1743-BFF3-28774570277B}" srcOrd="1" destOrd="0" parTransId="{CDDBC1BB-7025-BB46-923E-C988D183FF6B}" sibTransId="{4C4E6BDD-3525-0E40-954A-611E1A5A144A}"/>
    <dgm:cxn modelId="{B763B383-01CD-494C-97EE-4FC865726CDD}" srcId="{71BC8531-7FB5-9941-AB63-9C1600301A62}" destId="{01A0C87B-F8F0-164C-8D26-B20C0E6C0E96}" srcOrd="0" destOrd="0" parTransId="{9FF1FCAC-0D73-A44B-876B-AF4D5B0FBB16}" sibTransId="{B472172C-55FA-4645-8046-A201D352C56C}"/>
    <dgm:cxn modelId="{29B4D004-657D-478F-A3B4-11AE72181489}" type="presOf" srcId="{71BC8531-7FB5-9941-AB63-9C1600301A62}" destId="{2F527E44-5425-4847-8632-457FC61771A4}" srcOrd="0" destOrd="0" presId="urn:microsoft.com/office/officeart/2005/8/layout/hList1"/>
    <dgm:cxn modelId="{AE7CF0A4-AC39-9246-AB8C-A675768E9393}" srcId="{FD541BB6-C8D1-3141-9344-D015D277179F}" destId="{4159AF64-4470-BF4C-9A82-E773F3558377}" srcOrd="0" destOrd="0" parTransId="{10DD4D56-07E1-EA43-84B5-969A8871C665}" sibTransId="{2A4F001B-835F-5348-9B53-020ACE963105}"/>
    <dgm:cxn modelId="{2C23D496-3C8D-2E4D-8F9F-CFDFF7B29B10}" srcId="{FD541BB6-C8D1-3141-9344-D015D277179F}" destId="{214795D0-F8ED-3143-88B8-BBBDF20778D4}" srcOrd="1" destOrd="0" parTransId="{0E58B9DD-B8BE-D140-97D3-C52CB6B1889B}" sibTransId="{783034FE-1F7A-6C4D-81C3-A290C0D107A5}"/>
    <dgm:cxn modelId="{7A14F9EF-3AE4-4115-9172-3E72FCD84548}" type="presOf" srcId="{01A0C87B-F8F0-164C-8D26-B20C0E6C0E96}" destId="{C1FA7C7D-7338-8843-85C4-DDAC73E351AB}" srcOrd="0" destOrd="0" presId="urn:microsoft.com/office/officeart/2005/8/layout/hList1"/>
    <dgm:cxn modelId="{D49DC4E2-9845-4ACA-A625-14610559B7E0}" type="presOf" srcId="{60DD9FE6-8BC3-4C4B-BE5C-8A6EC84423F3}" destId="{54D5369F-A5D1-194D-B706-122E7243D141}" srcOrd="0" destOrd="0" presId="urn:microsoft.com/office/officeart/2005/8/layout/hList1"/>
    <dgm:cxn modelId="{A5E7AFE1-6ADD-42CF-B9A5-FA640E7E67E0}" type="presOf" srcId="{4159AF64-4470-BF4C-9A82-E773F3558377}" destId="{55C0B856-9271-B54E-B3C3-52C6259432CD}" srcOrd="0" destOrd="0" presId="urn:microsoft.com/office/officeart/2005/8/layout/hList1"/>
    <dgm:cxn modelId="{27C9C7CC-AEAC-4829-B46F-24715A97F84C}" type="presParOf" srcId="{2F527E44-5425-4847-8632-457FC61771A4}" destId="{5BA683F3-F8AF-E842-B0FF-F43F0B80215C}" srcOrd="0" destOrd="0" presId="urn:microsoft.com/office/officeart/2005/8/layout/hList1"/>
    <dgm:cxn modelId="{0F236FCB-495F-4B7C-A786-C4F6D8032FD5}" type="presParOf" srcId="{5BA683F3-F8AF-E842-B0FF-F43F0B80215C}" destId="{C1FA7C7D-7338-8843-85C4-DDAC73E351AB}" srcOrd="0" destOrd="0" presId="urn:microsoft.com/office/officeart/2005/8/layout/hList1"/>
    <dgm:cxn modelId="{32814F89-F020-484E-8BCD-7CE3F786F8AE}" type="presParOf" srcId="{5BA683F3-F8AF-E842-B0FF-F43F0B80215C}" destId="{54D5369F-A5D1-194D-B706-122E7243D141}" srcOrd="1" destOrd="0" presId="urn:microsoft.com/office/officeart/2005/8/layout/hList1"/>
    <dgm:cxn modelId="{8F46826D-22F9-4A07-A47B-F345665D25C3}" type="presParOf" srcId="{2F527E44-5425-4847-8632-457FC61771A4}" destId="{DB2C02D0-86BB-8646-A7DD-F4DCF74155B1}" srcOrd="1" destOrd="0" presId="urn:microsoft.com/office/officeart/2005/8/layout/hList1"/>
    <dgm:cxn modelId="{F2B89311-F820-4831-A886-F90D8A2A676D}" type="presParOf" srcId="{2F527E44-5425-4847-8632-457FC61771A4}" destId="{D3EE59C8-21D7-2845-BF9F-E78CDD47C974}" srcOrd="2" destOrd="0" presId="urn:microsoft.com/office/officeart/2005/8/layout/hList1"/>
    <dgm:cxn modelId="{9EEF6ADA-820A-40E0-A12E-8FF93CA3877E}" type="presParOf" srcId="{D3EE59C8-21D7-2845-BF9F-E78CDD47C974}" destId="{68F8D947-4397-084E-8619-98CFA29DF736}" srcOrd="0" destOrd="0" presId="urn:microsoft.com/office/officeart/2005/8/layout/hList1"/>
    <dgm:cxn modelId="{A8D0FB58-3348-44BC-AD25-5D382C906A0B}" type="presParOf" srcId="{D3EE59C8-21D7-2845-BF9F-E78CDD47C974}" destId="{55C0B856-9271-B54E-B3C3-52C6259432CD}" srcOrd="1" destOrd="0" presId="urn:microsoft.com/office/officeart/2005/8/layout/hList1"/>
    <dgm:cxn modelId="{D3F89AC0-5435-4B2D-976F-5C499CB557B6}" type="presParOf" srcId="{2F527E44-5425-4847-8632-457FC61771A4}" destId="{DAB2C7AA-8DA3-EA48-8206-E433EFCEE271}" srcOrd="3" destOrd="0" presId="urn:microsoft.com/office/officeart/2005/8/layout/hList1"/>
    <dgm:cxn modelId="{6015EC90-1856-4B03-91A4-14A805E92325}" type="presParOf" srcId="{2F527E44-5425-4847-8632-457FC61771A4}" destId="{32EFFDF6-8588-2E42-91CF-EF02B310E3BB}" srcOrd="4" destOrd="0" presId="urn:microsoft.com/office/officeart/2005/8/layout/hList1"/>
    <dgm:cxn modelId="{1CBB85A4-24DE-41C9-9D2F-822E26818980}" type="presParOf" srcId="{32EFFDF6-8588-2E42-91CF-EF02B310E3BB}" destId="{85C4C3AE-94E1-4047-93BF-83F077A60BDE}" srcOrd="0" destOrd="0" presId="urn:microsoft.com/office/officeart/2005/8/layout/hList1"/>
    <dgm:cxn modelId="{25770DF5-B495-4B77-BDC9-3FE542420B02}" type="presParOf" srcId="{32EFFDF6-8588-2E42-91CF-EF02B310E3BB}" destId="{966E0B8A-7406-364D-B1E2-44BB9E4E0FF0}"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BC8531-7FB5-9941-AB63-9C1600301A62}"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01A0C87B-F8F0-164C-8D26-B20C0E6C0E96}">
      <dgm:prSet phldrT="[Text]"/>
      <dgm:spPr/>
      <dgm:t>
        <a:bodyPr/>
        <a:lstStyle/>
        <a:p>
          <a:r>
            <a:rPr lang="es-CL" noProof="0" dirty="0" smtClean="0"/>
            <a:t>No mide el uso del tiempo</a:t>
          </a:r>
          <a:endParaRPr lang="es-CL" noProof="0" dirty="0"/>
        </a:p>
      </dgm:t>
    </dgm:pt>
    <dgm:pt modelId="{9FF1FCAC-0D73-A44B-876B-AF4D5B0FBB16}" type="parTrans" cxnId="{B763B383-01CD-494C-97EE-4FC865726CDD}">
      <dgm:prSet/>
      <dgm:spPr/>
      <dgm:t>
        <a:bodyPr/>
        <a:lstStyle/>
        <a:p>
          <a:endParaRPr lang="en-US"/>
        </a:p>
      </dgm:t>
    </dgm:pt>
    <dgm:pt modelId="{B472172C-55FA-4645-8046-A201D352C56C}" type="sibTrans" cxnId="{B763B383-01CD-494C-97EE-4FC865726CDD}">
      <dgm:prSet/>
      <dgm:spPr/>
      <dgm:t>
        <a:bodyPr/>
        <a:lstStyle/>
        <a:p>
          <a:endParaRPr lang="en-US"/>
        </a:p>
      </dgm:t>
    </dgm:pt>
    <dgm:pt modelId="{60DD9FE6-8BC3-4C4B-BE5C-8A6EC84423F3}">
      <dgm:prSet phldrT="[Text]"/>
      <dgm:spPr/>
      <dgm:t>
        <a:bodyPr/>
        <a:lstStyle/>
        <a:p>
          <a:r>
            <a:rPr lang="es-CL" noProof="0" dirty="0" smtClean="0"/>
            <a:t>Sin medidas de uso del tiempo, CNT subestimará la contribución de los cuidadores (que son por lo general las mujeres): los padres cuidando de sus hijos, niños cuidando sus hermanos, hijos adultos que cuidan de sus padres, abuelos que cuidan a sus nietos.</a:t>
          </a:r>
          <a:endParaRPr lang="es-CL" noProof="0" dirty="0"/>
        </a:p>
      </dgm:t>
    </dgm:pt>
    <dgm:pt modelId="{D7889274-D0A9-1744-B4E1-8C1CCBAF3DED}" type="parTrans" cxnId="{44630153-855D-9F4D-82B5-934AEF2E2F88}">
      <dgm:prSet/>
      <dgm:spPr/>
      <dgm:t>
        <a:bodyPr/>
        <a:lstStyle/>
        <a:p>
          <a:endParaRPr lang="en-US"/>
        </a:p>
      </dgm:t>
    </dgm:pt>
    <dgm:pt modelId="{B6EE0522-EE76-B549-A75C-AFCE839BC3D7}" type="sibTrans" cxnId="{44630153-855D-9F4D-82B5-934AEF2E2F88}">
      <dgm:prSet/>
      <dgm:spPr/>
      <dgm:t>
        <a:bodyPr/>
        <a:lstStyle/>
        <a:p>
          <a:endParaRPr lang="en-US"/>
        </a:p>
      </dgm:t>
    </dgm:pt>
    <dgm:pt modelId="{2F527E44-5425-4847-8632-457FC61771A4}" type="pres">
      <dgm:prSet presAssocID="{71BC8531-7FB5-9941-AB63-9C1600301A62}" presName="Name0" presStyleCnt="0">
        <dgm:presLayoutVars>
          <dgm:dir/>
          <dgm:animLvl val="lvl"/>
          <dgm:resizeHandles val="exact"/>
        </dgm:presLayoutVars>
      </dgm:prSet>
      <dgm:spPr/>
      <dgm:t>
        <a:bodyPr/>
        <a:lstStyle/>
        <a:p>
          <a:endParaRPr lang="en-US"/>
        </a:p>
      </dgm:t>
    </dgm:pt>
    <dgm:pt modelId="{5BA683F3-F8AF-E842-B0FF-F43F0B80215C}" type="pres">
      <dgm:prSet presAssocID="{01A0C87B-F8F0-164C-8D26-B20C0E6C0E96}" presName="composite" presStyleCnt="0"/>
      <dgm:spPr/>
    </dgm:pt>
    <dgm:pt modelId="{C1FA7C7D-7338-8843-85C4-DDAC73E351AB}" type="pres">
      <dgm:prSet presAssocID="{01A0C87B-F8F0-164C-8D26-B20C0E6C0E96}" presName="parTx" presStyleLbl="alignNode1" presStyleIdx="0" presStyleCnt="1">
        <dgm:presLayoutVars>
          <dgm:chMax val="0"/>
          <dgm:chPref val="0"/>
          <dgm:bulletEnabled val="1"/>
        </dgm:presLayoutVars>
      </dgm:prSet>
      <dgm:spPr/>
      <dgm:t>
        <a:bodyPr/>
        <a:lstStyle/>
        <a:p>
          <a:endParaRPr lang="en-US"/>
        </a:p>
      </dgm:t>
    </dgm:pt>
    <dgm:pt modelId="{54D5369F-A5D1-194D-B706-122E7243D141}" type="pres">
      <dgm:prSet presAssocID="{01A0C87B-F8F0-164C-8D26-B20C0E6C0E96}" presName="desTx" presStyleLbl="alignAccFollowNode1" presStyleIdx="0" presStyleCnt="1" custLinFactNeighborX="-8333" custLinFactNeighborY="882">
        <dgm:presLayoutVars>
          <dgm:bulletEnabled val="1"/>
        </dgm:presLayoutVars>
      </dgm:prSet>
      <dgm:spPr/>
      <dgm:t>
        <a:bodyPr/>
        <a:lstStyle/>
        <a:p>
          <a:endParaRPr lang="en-US"/>
        </a:p>
      </dgm:t>
    </dgm:pt>
  </dgm:ptLst>
  <dgm:cxnLst>
    <dgm:cxn modelId="{6DAF5667-613F-494F-B3E4-9530F3CBB605}" type="presOf" srcId="{01A0C87B-F8F0-164C-8D26-B20C0E6C0E96}" destId="{C1FA7C7D-7338-8843-85C4-DDAC73E351AB}" srcOrd="0" destOrd="0" presId="urn:microsoft.com/office/officeart/2005/8/layout/hList1"/>
    <dgm:cxn modelId="{44630153-855D-9F4D-82B5-934AEF2E2F88}" srcId="{01A0C87B-F8F0-164C-8D26-B20C0E6C0E96}" destId="{60DD9FE6-8BC3-4C4B-BE5C-8A6EC84423F3}" srcOrd="0" destOrd="0" parTransId="{D7889274-D0A9-1744-B4E1-8C1CCBAF3DED}" sibTransId="{B6EE0522-EE76-B549-A75C-AFCE839BC3D7}"/>
    <dgm:cxn modelId="{A1146844-9B37-40FA-9BCB-F8B48E514F6F}" type="presOf" srcId="{60DD9FE6-8BC3-4C4B-BE5C-8A6EC84423F3}" destId="{54D5369F-A5D1-194D-B706-122E7243D141}" srcOrd="0" destOrd="0" presId="urn:microsoft.com/office/officeart/2005/8/layout/hList1"/>
    <dgm:cxn modelId="{DA4FC7B0-080E-4207-81C6-DA5F82837C1B}" type="presOf" srcId="{71BC8531-7FB5-9941-AB63-9C1600301A62}" destId="{2F527E44-5425-4847-8632-457FC61771A4}" srcOrd="0" destOrd="0" presId="urn:microsoft.com/office/officeart/2005/8/layout/hList1"/>
    <dgm:cxn modelId="{B763B383-01CD-494C-97EE-4FC865726CDD}" srcId="{71BC8531-7FB5-9941-AB63-9C1600301A62}" destId="{01A0C87B-F8F0-164C-8D26-B20C0E6C0E96}" srcOrd="0" destOrd="0" parTransId="{9FF1FCAC-0D73-A44B-876B-AF4D5B0FBB16}" sibTransId="{B472172C-55FA-4645-8046-A201D352C56C}"/>
    <dgm:cxn modelId="{6717A82A-FF3C-4F79-A3A8-450590632CFF}" type="presParOf" srcId="{2F527E44-5425-4847-8632-457FC61771A4}" destId="{5BA683F3-F8AF-E842-B0FF-F43F0B80215C}" srcOrd="0" destOrd="0" presId="urn:microsoft.com/office/officeart/2005/8/layout/hList1"/>
    <dgm:cxn modelId="{4641CC81-845B-44D6-81B2-E5D9A84F6804}" type="presParOf" srcId="{5BA683F3-F8AF-E842-B0FF-F43F0B80215C}" destId="{C1FA7C7D-7338-8843-85C4-DDAC73E351AB}" srcOrd="0" destOrd="0" presId="urn:microsoft.com/office/officeart/2005/8/layout/hList1"/>
    <dgm:cxn modelId="{7F041FCF-A236-4676-843E-7ACBA08FEA74}" type="presParOf" srcId="{5BA683F3-F8AF-E842-B0FF-F43F0B80215C}" destId="{54D5369F-A5D1-194D-B706-122E7243D141}"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4820"/>
          </a:xfrm>
          <a:prstGeom prst="rect">
            <a:avLst/>
          </a:prstGeom>
        </p:spPr>
        <p:txBody>
          <a:bodyPr vert="horz" lIns="92958" tIns="46479" rIns="92958" bIns="46479" rtlCol="0"/>
          <a:lstStyle>
            <a:lvl1pPr algn="r">
              <a:defRPr sz="1200"/>
            </a:lvl1pPr>
          </a:lstStyle>
          <a:p>
            <a:fld id="{C98B3846-D2C3-8A4A-B0F0-DF69B5D9BB08}" type="datetimeFigureOut">
              <a:rPr lang="en-US" smtClean="0"/>
              <a:pPr/>
              <a:t>12/2/2013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2958" tIns="46479" rIns="92958" bIns="46479" rtlCol="0" anchor="b"/>
          <a:lstStyle>
            <a:lvl1pPr algn="r">
              <a:defRPr sz="1200"/>
            </a:lvl1pPr>
          </a:lstStyle>
          <a:p>
            <a:fld id="{DDEAB968-E29F-C741-89E2-E36E30921A6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AD6FD90-918A-4E18-8EE1-54C361EBE6CD}" type="datetime1">
              <a:rPr lang="en-US"/>
              <a:pPr/>
              <a:t>12/2/2013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13990DC-F4EA-45B2-A863-FB8B42731DFC}"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DD1D641-B0F0-44DE-A35A-BFE6022734FD}" type="datetime1">
              <a:rPr lang="en-US"/>
              <a:pPr/>
              <a:t>12/2/2013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B212B8C-F9F3-408C-95C4-0DCBC766EC87}"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F3CB18B-5D11-4E32-B72C-8A11DB821E02}" type="datetime1">
              <a:rPr lang="en-US"/>
              <a:pPr/>
              <a:t>12/2/2013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AD84DD3-BF09-4AD4-B705-60D603815E1E}"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290D1B5-6790-4F46-9345-E5FF8B4D2EEC}" type="datetime1">
              <a:rPr lang="en-US"/>
              <a:pPr/>
              <a:t>12/2/2013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6C44233A-4C8C-4772-8654-B34712BA072C}"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7B7AF94-1869-409B-A6AD-B5C699A4C5BF}" type="datetime1">
              <a:rPr lang="en-US"/>
              <a:pPr/>
              <a:t>12/2/2013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405E355D-57ED-4A55-8D4E-8D3A87A1FDB7}"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2C18A9F-E168-46B5-BEBC-C9E605EB59CA}" type="datetime1">
              <a:rPr lang="en-US"/>
              <a:pPr/>
              <a:t>12/2/2013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B05D037-2CBC-4387-8275-64E649B8466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A2F4162-F0D3-496D-B1D7-448A5B111534}" type="datetime1">
              <a:rPr lang="en-US"/>
              <a:pPr/>
              <a:t>12/2/2013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5CE184D1-8C72-4F57-B7D3-A95232C22A3D}"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21CF4D67-FD25-41A9-9550-5417676B11F7}" type="datetime1">
              <a:rPr lang="en-US"/>
              <a:pPr/>
              <a:t>12/2/2013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28D668DC-49A6-4CB1-B526-A449686A2B4A}"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B4759CF-1CD7-4FE6-B1F8-90DCBA766DF3}" type="datetime1">
              <a:rPr lang="en-US"/>
              <a:pPr/>
              <a:t>12/2/2013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F9865E4F-FCDE-4766-A2C3-7CD491C94B52}"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EF73DE8-DB43-4875-9A4E-62EB844E299D}" type="datetime1">
              <a:rPr lang="en-US"/>
              <a:pPr/>
              <a:t>12/2/2013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058C3AAC-7716-409E-BF8F-A24070E7EE2E}"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780AD2A-A3BA-49C2-9976-BCFD4D84AFB8}" type="datetime1">
              <a:rPr lang="en-US"/>
              <a:pPr/>
              <a:t>12/2/2013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7C14BABD-6917-4952-8BF0-77CC287CEB94}"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05_PPT-template.jpg"/>
          <p:cNvPicPr>
            <a:picLocks noChangeAspect="1"/>
          </p:cNvPicPr>
          <p:nvPr userDrawn="1"/>
        </p:nvPicPr>
        <p:blipFill>
          <a:blip r:embed="rId13"/>
          <a:stretch>
            <a:fillRect/>
          </a:stretch>
        </p:blipFill>
        <p:spPr>
          <a:xfrm>
            <a:off x="0" y="0"/>
            <a:ext cx="9144000" cy="6858000"/>
          </a:xfrm>
          <a:prstGeom prst="rect">
            <a:avLst/>
          </a:prstGeom>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675D6C7D-0841-4EC9-887C-1E7FE37CFB56}" type="datetime1">
              <a:rPr lang="en-US"/>
              <a:pPr/>
              <a:t>12/2/2013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F39E1125-9B46-4E39-9C0F-60D1120126F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ＭＳ Ｐゴシック" charset="-128"/>
          <a:cs typeface="+mj-cs"/>
        </a:defRPr>
      </a:lvl1pPr>
      <a:lvl2pPr algn="ctr" defTabSz="457200" rtl="0" fontAlgn="base">
        <a:spcBef>
          <a:spcPct val="0"/>
        </a:spcBef>
        <a:spcAft>
          <a:spcPct val="0"/>
        </a:spcAft>
        <a:defRPr sz="4400">
          <a:solidFill>
            <a:schemeClr val="tx1"/>
          </a:solidFill>
          <a:latin typeface="Calibri" charset="0"/>
          <a:ea typeface="ＭＳ Ｐゴシック" charset="-128"/>
        </a:defRPr>
      </a:lvl2pPr>
      <a:lvl3pPr algn="ctr" defTabSz="457200" rtl="0" fontAlgn="base">
        <a:spcBef>
          <a:spcPct val="0"/>
        </a:spcBef>
        <a:spcAft>
          <a:spcPct val="0"/>
        </a:spcAft>
        <a:defRPr sz="4400">
          <a:solidFill>
            <a:schemeClr val="tx1"/>
          </a:solidFill>
          <a:latin typeface="Calibri" charset="0"/>
          <a:ea typeface="ＭＳ Ｐゴシック" charset="-128"/>
        </a:defRPr>
      </a:lvl3pPr>
      <a:lvl4pPr algn="ctr" defTabSz="457200" rtl="0" fontAlgn="base">
        <a:spcBef>
          <a:spcPct val="0"/>
        </a:spcBef>
        <a:spcAft>
          <a:spcPct val="0"/>
        </a:spcAft>
        <a:defRPr sz="4400">
          <a:solidFill>
            <a:schemeClr val="tx1"/>
          </a:solidFill>
          <a:latin typeface="Calibri" charset="0"/>
          <a:ea typeface="ＭＳ Ｐゴシック" charset="-128"/>
        </a:defRPr>
      </a:lvl4pPr>
      <a:lvl5pPr algn="ctr" defTabSz="457200" rtl="0" fontAlgn="base">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0" y="914400"/>
            <a:ext cx="9144000" cy="1951037"/>
          </a:xfrm>
        </p:spPr>
        <p:txBody>
          <a:bodyPr/>
          <a:lstStyle/>
          <a:p>
            <a:r>
              <a:rPr lang="es-EC" u="sng" dirty="0" smtClean="0"/>
              <a:t>Cuentas Nacionales de Transferencias</a:t>
            </a:r>
            <a:r>
              <a:rPr lang="es-EC" dirty="0" smtClean="0"/>
              <a:t>:</a:t>
            </a:r>
            <a:br>
              <a:rPr lang="es-EC" dirty="0" smtClean="0"/>
            </a:br>
            <a:r>
              <a:rPr lang="es-EC" dirty="0" smtClean="0"/>
              <a:t>Estadísticas económicas </a:t>
            </a:r>
            <a:br>
              <a:rPr lang="es-EC" dirty="0" smtClean="0"/>
            </a:br>
            <a:r>
              <a:rPr lang="es-EC" dirty="0" smtClean="0"/>
              <a:t>para el siglo 21</a:t>
            </a:r>
            <a:endParaRPr lang="es-EC" b="1" dirty="0" smtClean="0"/>
          </a:p>
        </p:txBody>
      </p:sp>
      <p:sp>
        <p:nvSpPr>
          <p:cNvPr id="3" name="Subtitle 2"/>
          <p:cNvSpPr>
            <a:spLocks noGrp="1"/>
          </p:cNvSpPr>
          <p:nvPr>
            <p:ph type="subTitle" idx="1"/>
          </p:nvPr>
        </p:nvSpPr>
        <p:spPr>
          <a:xfrm>
            <a:off x="685800" y="3748509"/>
            <a:ext cx="7772400" cy="1840633"/>
          </a:xfrm>
        </p:spPr>
        <p:txBody>
          <a:bodyPr rtlCol="0">
            <a:noAutofit/>
          </a:bodyPr>
          <a:lstStyle/>
          <a:p>
            <a:pPr fontAlgn="auto">
              <a:spcBef>
                <a:spcPts val="0"/>
              </a:spcBef>
              <a:spcAft>
                <a:spcPts val="0"/>
              </a:spcAft>
              <a:buFont typeface="Arial"/>
              <a:buNone/>
              <a:defRPr/>
            </a:pPr>
            <a:r>
              <a:rPr lang="es-EC" sz="2400" dirty="0" smtClean="0">
                <a:solidFill>
                  <a:schemeClr val="tx1"/>
                </a:solidFill>
                <a:ea typeface="+mn-ea"/>
              </a:rPr>
              <a:t>Tim Miller</a:t>
            </a:r>
          </a:p>
          <a:p>
            <a:pPr fontAlgn="auto">
              <a:spcBef>
                <a:spcPts val="0"/>
              </a:spcBef>
              <a:spcAft>
                <a:spcPts val="0"/>
              </a:spcAft>
              <a:buFont typeface="Arial"/>
              <a:buNone/>
              <a:defRPr/>
            </a:pPr>
            <a:r>
              <a:rPr lang="es-EC" sz="2400" dirty="0" smtClean="0">
                <a:solidFill>
                  <a:schemeClr val="tx1"/>
                </a:solidFill>
                <a:ea typeface="+mn-ea"/>
              </a:rPr>
              <a:t>CELADE-División de Población de CEPAL</a:t>
            </a:r>
          </a:p>
          <a:p>
            <a:pPr fontAlgn="auto">
              <a:spcBef>
                <a:spcPts val="0"/>
              </a:spcBef>
              <a:spcAft>
                <a:spcPts val="0"/>
              </a:spcAft>
              <a:buFont typeface="Arial"/>
              <a:buNone/>
              <a:defRPr/>
            </a:pPr>
            <a:r>
              <a:rPr lang="es-EC" sz="2400" dirty="0" smtClean="0">
                <a:solidFill>
                  <a:schemeClr val="tx1"/>
                </a:solidFill>
                <a:ea typeface="+mn-ea"/>
              </a:rPr>
              <a:t>25 Noviembre 2013</a:t>
            </a:r>
          </a:p>
          <a:p>
            <a:pPr fontAlgn="auto">
              <a:spcBef>
                <a:spcPts val="0"/>
              </a:spcBef>
              <a:spcAft>
                <a:spcPts val="0"/>
              </a:spcAft>
              <a:buFont typeface="Arial"/>
              <a:buNone/>
              <a:defRPr/>
            </a:pPr>
            <a:r>
              <a:rPr lang="es-EC" sz="2400" dirty="0" smtClean="0">
                <a:solidFill>
                  <a:schemeClr val="tx1"/>
                </a:solidFill>
                <a:ea typeface="+mn-ea"/>
              </a:rPr>
              <a:t>Santiago, Chile</a:t>
            </a:r>
          </a:p>
          <a:p>
            <a:pPr fontAlgn="auto">
              <a:spcBef>
                <a:spcPts val="0"/>
              </a:spcBef>
              <a:spcAft>
                <a:spcPts val="0"/>
              </a:spcAft>
              <a:defRPr/>
            </a:pPr>
            <a:endParaRPr lang="en-US" sz="1800" dirty="0" smtClean="0">
              <a:solidFill>
                <a:schemeClr val="tx1"/>
              </a:solidFill>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2130076" y="381000"/>
            <a:ext cx="5128328" cy="1077218"/>
          </a:xfrm>
          <a:prstGeom prst="rect">
            <a:avLst/>
          </a:prstGeom>
          <a:noFill/>
          <a:ln w="9525">
            <a:noFill/>
            <a:miter lim="800000"/>
            <a:headEnd/>
            <a:tailEnd/>
          </a:ln>
          <a:effectLst/>
        </p:spPr>
        <p:txBody>
          <a:bodyPr wrap="none">
            <a:spAutoFit/>
          </a:bodyPr>
          <a:lstStyle/>
          <a:p>
            <a:pPr algn="ctr"/>
            <a:r>
              <a:rPr lang="en-US" sz="3200" dirty="0" smtClean="0"/>
              <a:t>2010</a:t>
            </a:r>
            <a:endParaRPr lang="en-US" sz="3200" dirty="0"/>
          </a:p>
          <a:p>
            <a:pPr algn="ctr"/>
            <a:r>
              <a:rPr lang="en-US" sz="3200" dirty="0" smtClean="0"/>
              <a:t>23 </a:t>
            </a:r>
            <a:r>
              <a:rPr lang="es-EC" sz="3200" dirty="0" smtClean="0"/>
              <a:t>Economías Envejecidas</a:t>
            </a:r>
            <a:endParaRPr lang="en-US" sz="3200" dirty="0"/>
          </a:p>
        </p:txBody>
      </p:sp>
      <p:pic>
        <p:nvPicPr>
          <p:cNvPr id="4" name="Picture 5"/>
          <p:cNvPicPr>
            <a:picLocks noChangeAspect="1" noChangeArrowheads="1"/>
          </p:cNvPicPr>
          <p:nvPr/>
        </p:nvPicPr>
        <p:blipFill>
          <a:blip r:embed="rId2"/>
          <a:srcRect t="36664" b="5728"/>
          <a:stretch>
            <a:fillRect/>
          </a:stretch>
        </p:blipFill>
        <p:spPr bwMode="auto">
          <a:xfrm>
            <a:off x="0" y="1828800"/>
            <a:ext cx="9106286" cy="38160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2130075" y="381000"/>
            <a:ext cx="5128328" cy="1077218"/>
          </a:xfrm>
          <a:prstGeom prst="rect">
            <a:avLst/>
          </a:prstGeom>
          <a:noFill/>
          <a:ln w="9525">
            <a:noFill/>
            <a:miter lim="800000"/>
            <a:headEnd/>
            <a:tailEnd/>
          </a:ln>
          <a:effectLst/>
        </p:spPr>
        <p:txBody>
          <a:bodyPr wrap="none">
            <a:spAutoFit/>
          </a:bodyPr>
          <a:lstStyle/>
          <a:p>
            <a:pPr algn="ctr"/>
            <a:r>
              <a:rPr lang="en-US" sz="3200" dirty="0" smtClean="0"/>
              <a:t>2040</a:t>
            </a:r>
            <a:endParaRPr lang="en-US" sz="3200" dirty="0"/>
          </a:p>
          <a:p>
            <a:pPr algn="ctr"/>
            <a:r>
              <a:rPr lang="en-US" sz="3200" dirty="0" smtClean="0"/>
              <a:t>89 </a:t>
            </a:r>
            <a:r>
              <a:rPr lang="es-EC" sz="3200" dirty="0" smtClean="0"/>
              <a:t>Economías Envejecidas</a:t>
            </a:r>
            <a:endParaRPr lang="en-US" sz="3200" dirty="0"/>
          </a:p>
        </p:txBody>
      </p:sp>
      <p:pic>
        <p:nvPicPr>
          <p:cNvPr id="4" name="Picture 2"/>
          <p:cNvPicPr>
            <a:picLocks noChangeAspect="1" noChangeArrowheads="1"/>
          </p:cNvPicPr>
          <p:nvPr/>
        </p:nvPicPr>
        <p:blipFill>
          <a:blip r:embed="rId2"/>
          <a:srcRect t="36664" b="5728"/>
          <a:stretch>
            <a:fillRect/>
          </a:stretch>
        </p:blipFill>
        <p:spPr bwMode="auto">
          <a:xfrm>
            <a:off x="0" y="1828800"/>
            <a:ext cx="9106286" cy="38160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2016263" y="381000"/>
            <a:ext cx="5355954" cy="1077218"/>
          </a:xfrm>
          <a:prstGeom prst="rect">
            <a:avLst/>
          </a:prstGeom>
          <a:noFill/>
          <a:ln w="9525">
            <a:noFill/>
            <a:miter lim="800000"/>
            <a:headEnd/>
            <a:tailEnd/>
          </a:ln>
          <a:effectLst/>
        </p:spPr>
        <p:txBody>
          <a:bodyPr wrap="none">
            <a:spAutoFit/>
          </a:bodyPr>
          <a:lstStyle/>
          <a:p>
            <a:pPr algn="ctr"/>
            <a:r>
              <a:rPr lang="en-US" sz="3200" dirty="0" smtClean="0"/>
              <a:t>2070</a:t>
            </a:r>
            <a:endParaRPr lang="en-US" sz="3200" dirty="0"/>
          </a:p>
          <a:p>
            <a:pPr algn="ctr"/>
            <a:r>
              <a:rPr lang="en-US" sz="3200" dirty="0" smtClean="0"/>
              <a:t>155 </a:t>
            </a:r>
            <a:r>
              <a:rPr lang="es-EC" sz="3200" dirty="0" smtClean="0"/>
              <a:t>Economías Envejecidas</a:t>
            </a:r>
            <a:endParaRPr lang="en-US" sz="3200" dirty="0"/>
          </a:p>
        </p:txBody>
      </p:sp>
      <p:pic>
        <p:nvPicPr>
          <p:cNvPr id="4" name="Picture 4"/>
          <p:cNvPicPr>
            <a:picLocks noChangeAspect="1" noChangeArrowheads="1"/>
          </p:cNvPicPr>
          <p:nvPr/>
        </p:nvPicPr>
        <p:blipFill>
          <a:blip r:embed="rId2"/>
          <a:srcRect t="36664" b="5728"/>
          <a:stretch>
            <a:fillRect/>
          </a:stretch>
        </p:blipFill>
        <p:spPr bwMode="auto">
          <a:xfrm>
            <a:off x="0" y="1828800"/>
            <a:ext cx="9106286" cy="38160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t="36664" b="5728"/>
          <a:stretch>
            <a:fillRect/>
          </a:stretch>
        </p:blipFill>
        <p:spPr bwMode="auto">
          <a:xfrm>
            <a:off x="0" y="1827213"/>
            <a:ext cx="9144000" cy="3832225"/>
          </a:xfrm>
          <a:prstGeom prst="rect">
            <a:avLst/>
          </a:prstGeom>
          <a:noFill/>
          <a:ln w="9525">
            <a:noFill/>
            <a:miter lim="800000"/>
            <a:headEnd/>
            <a:tailEnd/>
          </a:ln>
          <a:effectLst/>
        </p:spPr>
      </p:pic>
      <p:sp>
        <p:nvSpPr>
          <p:cNvPr id="27651" name="Text Box 3"/>
          <p:cNvSpPr txBox="1">
            <a:spLocks noChangeArrowheads="1"/>
          </p:cNvSpPr>
          <p:nvPr/>
        </p:nvSpPr>
        <p:spPr bwMode="auto">
          <a:xfrm>
            <a:off x="2016262" y="381000"/>
            <a:ext cx="5355954" cy="1077218"/>
          </a:xfrm>
          <a:prstGeom prst="rect">
            <a:avLst/>
          </a:prstGeom>
          <a:noFill/>
          <a:ln w="9525">
            <a:noFill/>
            <a:miter lim="800000"/>
            <a:headEnd/>
            <a:tailEnd/>
          </a:ln>
          <a:effectLst/>
        </p:spPr>
        <p:txBody>
          <a:bodyPr wrap="none">
            <a:spAutoFit/>
          </a:bodyPr>
          <a:lstStyle/>
          <a:p>
            <a:pPr algn="ctr"/>
            <a:r>
              <a:rPr lang="en-US" sz="3200" dirty="0"/>
              <a:t>2100</a:t>
            </a:r>
          </a:p>
          <a:p>
            <a:pPr algn="ctr"/>
            <a:r>
              <a:rPr lang="en-US" sz="3200" dirty="0"/>
              <a:t>193 </a:t>
            </a:r>
            <a:r>
              <a:rPr lang="es-EC" sz="3200" dirty="0" smtClean="0"/>
              <a:t>Economías Envejecidas</a:t>
            </a:r>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958"/>
            <a:ext cx="8229600" cy="1143000"/>
          </a:xfrm>
        </p:spPr>
        <p:txBody>
          <a:bodyPr/>
          <a:lstStyle/>
          <a:p>
            <a:r>
              <a:rPr lang="es-CL" sz="3600" dirty="0" smtClean="0"/>
              <a:t/>
            </a:r>
            <a:br>
              <a:rPr lang="es-CL" sz="3600" dirty="0" smtClean="0"/>
            </a:br>
            <a:r>
              <a:rPr lang="es-CL" sz="3600" dirty="0" smtClean="0"/>
              <a:t>El dividendo demográfico  </a:t>
            </a:r>
            <a:br>
              <a:rPr lang="es-CL" sz="3600" dirty="0" smtClean="0"/>
            </a:br>
            <a:r>
              <a:rPr lang="es-CL" sz="3600" dirty="0" smtClean="0"/>
              <a:t>en todo el mundo</a:t>
            </a:r>
            <a:endParaRPr lang="es-CL" sz="3600" dirty="0"/>
          </a:p>
        </p:txBody>
      </p:sp>
      <p:sp>
        <p:nvSpPr>
          <p:cNvPr id="3" name="Content Placeholder 2"/>
          <p:cNvSpPr>
            <a:spLocks noGrp="1"/>
          </p:cNvSpPr>
          <p:nvPr>
            <p:ph idx="1"/>
          </p:nvPr>
        </p:nvSpPr>
        <p:spPr/>
        <p:txBody>
          <a:bodyPr/>
          <a:lstStyle/>
          <a:p>
            <a:pPr>
              <a:lnSpc>
                <a:spcPct val="80000"/>
              </a:lnSpc>
            </a:pPr>
            <a:r>
              <a:rPr lang="es-CL" sz="2000" dirty="0" smtClean="0"/>
              <a:t>Todas las poblaciones pasan por un período en el que la población se concentra entre los adultos en edad de trabajar.</a:t>
            </a:r>
          </a:p>
          <a:p>
            <a:pPr>
              <a:lnSpc>
                <a:spcPct val="80000"/>
              </a:lnSpc>
            </a:pPr>
            <a:endParaRPr lang="es-CL" sz="2000" dirty="0" smtClean="0"/>
          </a:p>
          <a:p>
            <a:pPr>
              <a:lnSpc>
                <a:spcPct val="80000"/>
              </a:lnSpc>
            </a:pPr>
            <a:r>
              <a:rPr lang="es-CL" sz="2000" dirty="0" smtClean="0"/>
              <a:t>Este período es particularmente favorable para el crecimiento económico como la fuerza de trabajo potencial crece con mayor rapidez que la población que depende de ella.  Este bono demográfico tiene una duración de unas pocas décadas. En su punto máximo, puede contribuir en exceso de 1% al crecimiento anual del PIB per cápita.</a:t>
            </a:r>
          </a:p>
          <a:p>
            <a:pPr>
              <a:lnSpc>
                <a:spcPct val="80000"/>
              </a:lnSpc>
            </a:pPr>
            <a:endParaRPr lang="es-CL" sz="2000" dirty="0" smtClean="0"/>
          </a:p>
          <a:p>
            <a:pPr>
              <a:lnSpc>
                <a:spcPct val="80000"/>
              </a:lnSpc>
            </a:pPr>
            <a:r>
              <a:rPr lang="es-CL" sz="2000" dirty="0" smtClean="0"/>
              <a:t>Esto es seguido por período en el que el cambio demográfico es desfavorable como la fuerza de trabajo potencial crece más lentamente que la población que dependen de ella. Esta fase, también, es temporal.</a:t>
            </a:r>
          </a:p>
          <a:p>
            <a:pPr>
              <a:lnSpc>
                <a:spcPct val="80000"/>
              </a:lnSpc>
            </a:pPr>
            <a:endParaRPr lang="es-CL" sz="2000" dirty="0" smtClean="0"/>
          </a:p>
          <a:p>
            <a:pPr>
              <a:lnSpc>
                <a:spcPct val="80000"/>
              </a:lnSpc>
            </a:pPr>
            <a:r>
              <a:rPr lang="es-CL" sz="2000" dirty="0" smtClean="0"/>
              <a:t>Debido a que el mundo en desarrollo está pasando por una fase demográfica favorable y el mundo desarrollado una desfavorable, la demografía favorece una convergencia en PIB per cápita en todo el mundo.</a:t>
            </a:r>
            <a:endParaRPr lang="es-C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p:cNvPicPr>
            <a:picLocks noChangeAspect="1" noChangeArrowheads="1"/>
          </p:cNvPicPr>
          <p:nvPr/>
        </p:nvPicPr>
        <p:blipFill>
          <a:blip r:embed="rId2"/>
          <a:srcRect t="36664" b="5728"/>
          <a:stretch>
            <a:fillRect/>
          </a:stretch>
        </p:blipFill>
        <p:spPr bwMode="auto">
          <a:xfrm>
            <a:off x="6129" y="1095002"/>
            <a:ext cx="9137871" cy="3829329"/>
          </a:xfrm>
          <a:prstGeom prst="rect">
            <a:avLst/>
          </a:prstGeom>
          <a:noFill/>
          <a:ln w="9525">
            <a:noFill/>
            <a:miter lim="800000"/>
            <a:headEnd/>
            <a:tailEnd/>
          </a:ln>
          <a:effectLst/>
        </p:spPr>
      </p:pic>
      <p:sp>
        <p:nvSpPr>
          <p:cNvPr id="18438" name="Text Box 6"/>
          <p:cNvSpPr txBox="1">
            <a:spLocks noChangeArrowheads="1"/>
          </p:cNvSpPr>
          <p:nvPr/>
        </p:nvSpPr>
        <p:spPr bwMode="auto">
          <a:xfrm>
            <a:off x="6129" y="396875"/>
            <a:ext cx="8991600" cy="707886"/>
          </a:xfrm>
          <a:prstGeom prst="rect">
            <a:avLst/>
          </a:prstGeom>
          <a:noFill/>
          <a:ln w="9525">
            <a:noFill/>
            <a:miter lim="800000"/>
            <a:headEnd/>
            <a:tailEnd/>
          </a:ln>
          <a:effectLst/>
        </p:spPr>
        <p:txBody>
          <a:bodyPr>
            <a:spAutoFit/>
          </a:bodyPr>
          <a:lstStyle/>
          <a:p>
            <a:pPr algn="ctr">
              <a:spcBef>
                <a:spcPts val="0"/>
              </a:spcBef>
            </a:pPr>
            <a:r>
              <a:rPr lang="en-US" sz="2000" b="1" dirty="0"/>
              <a:t>1950-1980: </a:t>
            </a:r>
            <a:r>
              <a:rPr lang="en-US" sz="2000" b="1" dirty="0" smtClean="0"/>
              <a:t> </a:t>
            </a:r>
            <a:r>
              <a:rPr lang="es-ES" sz="2000" b="1" dirty="0" smtClean="0"/>
              <a:t>Cambio porcentual en el PIB per cápita </a:t>
            </a:r>
          </a:p>
          <a:p>
            <a:pPr algn="ctr">
              <a:spcBef>
                <a:spcPts val="0"/>
              </a:spcBef>
            </a:pPr>
            <a:r>
              <a:rPr lang="es-ES" sz="2000" b="1" dirty="0" smtClean="0"/>
              <a:t>debido al cambio de la estructura por edad.</a:t>
            </a:r>
            <a:endParaRPr lang="es-ES" sz="2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 Box 6"/>
          <p:cNvSpPr txBox="1">
            <a:spLocks noChangeArrowheads="1"/>
          </p:cNvSpPr>
          <p:nvPr/>
        </p:nvSpPr>
        <p:spPr bwMode="auto">
          <a:xfrm>
            <a:off x="6129" y="396875"/>
            <a:ext cx="8991600" cy="707886"/>
          </a:xfrm>
          <a:prstGeom prst="rect">
            <a:avLst/>
          </a:prstGeom>
          <a:noFill/>
          <a:ln w="9525">
            <a:noFill/>
            <a:miter lim="800000"/>
            <a:headEnd/>
            <a:tailEnd/>
          </a:ln>
          <a:effectLst/>
        </p:spPr>
        <p:txBody>
          <a:bodyPr>
            <a:spAutoFit/>
          </a:bodyPr>
          <a:lstStyle/>
          <a:p>
            <a:pPr algn="ctr">
              <a:spcBef>
                <a:spcPts val="0"/>
              </a:spcBef>
            </a:pPr>
            <a:r>
              <a:rPr lang="es-ES" sz="2000" b="1" dirty="0" smtClean="0"/>
              <a:t>1980-2010:  Cambio porcentual en el PIB per cápita </a:t>
            </a:r>
          </a:p>
          <a:p>
            <a:pPr algn="ctr">
              <a:spcBef>
                <a:spcPts val="0"/>
              </a:spcBef>
            </a:pPr>
            <a:r>
              <a:rPr lang="es-ES" sz="2000" b="1" dirty="0" smtClean="0"/>
              <a:t>debido al cambio de la estructura por edad.</a:t>
            </a:r>
            <a:endParaRPr lang="es-ES" sz="2000" b="1" dirty="0"/>
          </a:p>
        </p:txBody>
      </p:sp>
      <p:pic>
        <p:nvPicPr>
          <p:cNvPr id="4" name="Picture 5"/>
          <p:cNvPicPr>
            <a:picLocks noChangeAspect="1" noChangeArrowheads="1"/>
          </p:cNvPicPr>
          <p:nvPr/>
        </p:nvPicPr>
        <p:blipFill>
          <a:blip r:embed="rId2"/>
          <a:srcRect t="36664" b="5728"/>
          <a:stretch>
            <a:fillRect/>
          </a:stretch>
        </p:blipFill>
        <p:spPr bwMode="auto">
          <a:xfrm>
            <a:off x="9144" y="1097280"/>
            <a:ext cx="9106286" cy="38160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 Box 6"/>
          <p:cNvSpPr txBox="1">
            <a:spLocks noChangeArrowheads="1"/>
          </p:cNvSpPr>
          <p:nvPr/>
        </p:nvSpPr>
        <p:spPr bwMode="auto">
          <a:xfrm>
            <a:off x="6129" y="396875"/>
            <a:ext cx="8991600" cy="707886"/>
          </a:xfrm>
          <a:prstGeom prst="rect">
            <a:avLst/>
          </a:prstGeom>
          <a:noFill/>
          <a:ln w="9525">
            <a:noFill/>
            <a:miter lim="800000"/>
            <a:headEnd/>
            <a:tailEnd/>
          </a:ln>
          <a:effectLst/>
        </p:spPr>
        <p:txBody>
          <a:bodyPr>
            <a:spAutoFit/>
          </a:bodyPr>
          <a:lstStyle/>
          <a:p>
            <a:pPr algn="ctr">
              <a:spcBef>
                <a:spcPts val="0"/>
              </a:spcBef>
            </a:pPr>
            <a:r>
              <a:rPr lang="en-US" sz="2000" b="1" dirty="0" smtClean="0"/>
              <a:t>2010-2040:  </a:t>
            </a:r>
            <a:r>
              <a:rPr lang="es-ES" sz="2000" b="1" dirty="0" smtClean="0"/>
              <a:t>Cambio porcentual en el PIB per cápita </a:t>
            </a:r>
          </a:p>
          <a:p>
            <a:pPr algn="ctr">
              <a:spcBef>
                <a:spcPts val="0"/>
              </a:spcBef>
            </a:pPr>
            <a:r>
              <a:rPr lang="es-ES" sz="2000" b="1" dirty="0" smtClean="0"/>
              <a:t>debido al cambio de la estructura por edad.</a:t>
            </a:r>
            <a:endParaRPr lang="es-ES" sz="2000" b="1" dirty="0"/>
          </a:p>
        </p:txBody>
      </p:sp>
      <p:pic>
        <p:nvPicPr>
          <p:cNvPr id="4" name="Picture 4"/>
          <p:cNvPicPr>
            <a:picLocks noChangeAspect="1" noChangeArrowheads="1"/>
          </p:cNvPicPr>
          <p:nvPr/>
        </p:nvPicPr>
        <p:blipFill>
          <a:blip r:embed="rId2"/>
          <a:srcRect t="36664" b="5728"/>
          <a:stretch>
            <a:fillRect/>
          </a:stretch>
        </p:blipFill>
        <p:spPr bwMode="auto">
          <a:xfrm>
            <a:off x="9144" y="1097280"/>
            <a:ext cx="9106286" cy="38160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 Box 6"/>
          <p:cNvSpPr txBox="1">
            <a:spLocks noChangeArrowheads="1"/>
          </p:cNvSpPr>
          <p:nvPr/>
        </p:nvSpPr>
        <p:spPr bwMode="auto">
          <a:xfrm>
            <a:off x="6129" y="396875"/>
            <a:ext cx="8991600" cy="707886"/>
          </a:xfrm>
          <a:prstGeom prst="rect">
            <a:avLst/>
          </a:prstGeom>
          <a:noFill/>
          <a:ln w="9525">
            <a:noFill/>
            <a:miter lim="800000"/>
            <a:headEnd/>
            <a:tailEnd/>
          </a:ln>
          <a:effectLst/>
        </p:spPr>
        <p:txBody>
          <a:bodyPr>
            <a:spAutoFit/>
          </a:bodyPr>
          <a:lstStyle/>
          <a:p>
            <a:pPr algn="ctr">
              <a:spcBef>
                <a:spcPts val="0"/>
              </a:spcBef>
            </a:pPr>
            <a:r>
              <a:rPr lang="en-US" sz="2000" b="1" dirty="0" smtClean="0"/>
              <a:t>2040-2070:  </a:t>
            </a:r>
            <a:r>
              <a:rPr lang="es-ES" sz="2000" b="1" dirty="0" smtClean="0"/>
              <a:t>Cambio porcentual en el PIB per cápita </a:t>
            </a:r>
          </a:p>
          <a:p>
            <a:pPr algn="ctr">
              <a:spcBef>
                <a:spcPts val="0"/>
              </a:spcBef>
            </a:pPr>
            <a:r>
              <a:rPr lang="es-ES" sz="2000" b="1" dirty="0" smtClean="0"/>
              <a:t>debido al cambio de la estructura por edad.</a:t>
            </a:r>
            <a:endParaRPr lang="es-ES" sz="2000" b="1" dirty="0"/>
          </a:p>
        </p:txBody>
      </p:sp>
      <p:pic>
        <p:nvPicPr>
          <p:cNvPr id="5" name="Picture 5"/>
          <p:cNvPicPr>
            <a:picLocks noChangeAspect="1" noChangeArrowheads="1"/>
          </p:cNvPicPr>
          <p:nvPr/>
        </p:nvPicPr>
        <p:blipFill>
          <a:blip r:embed="rId2"/>
          <a:srcRect t="36664" b="5728"/>
          <a:stretch>
            <a:fillRect/>
          </a:stretch>
        </p:blipFill>
        <p:spPr bwMode="auto">
          <a:xfrm>
            <a:off x="9144" y="1097280"/>
            <a:ext cx="9106286" cy="38160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 Box 6"/>
          <p:cNvSpPr txBox="1">
            <a:spLocks noChangeArrowheads="1"/>
          </p:cNvSpPr>
          <p:nvPr/>
        </p:nvSpPr>
        <p:spPr bwMode="auto">
          <a:xfrm>
            <a:off x="6129" y="396875"/>
            <a:ext cx="8991600" cy="707886"/>
          </a:xfrm>
          <a:prstGeom prst="rect">
            <a:avLst/>
          </a:prstGeom>
          <a:noFill/>
          <a:ln w="9525">
            <a:noFill/>
            <a:miter lim="800000"/>
            <a:headEnd/>
            <a:tailEnd/>
          </a:ln>
          <a:effectLst/>
        </p:spPr>
        <p:txBody>
          <a:bodyPr>
            <a:spAutoFit/>
          </a:bodyPr>
          <a:lstStyle/>
          <a:p>
            <a:pPr algn="ctr">
              <a:spcBef>
                <a:spcPts val="0"/>
              </a:spcBef>
            </a:pPr>
            <a:r>
              <a:rPr lang="en-US" sz="2000" b="1" dirty="0" smtClean="0"/>
              <a:t>2070-2100:  </a:t>
            </a:r>
            <a:r>
              <a:rPr lang="es-ES" sz="2000" b="1" dirty="0" smtClean="0"/>
              <a:t>Cambio porcentual en el PIB per cápita </a:t>
            </a:r>
          </a:p>
          <a:p>
            <a:pPr algn="ctr">
              <a:spcBef>
                <a:spcPts val="0"/>
              </a:spcBef>
            </a:pPr>
            <a:r>
              <a:rPr lang="es-ES" sz="2000" b="1" dirty="0" smtClean="0"/>
              <a:t>debido al cambio de la estructura por edad.</a:t>
            </a:r>
            <a:endParaRPr lang="es-ES" sz="2000" b="1" dirty="0"/>
          </a:p>
        </p:txBody>
      </p:sp>
      <p:pic>
        <p:nvPicPr>
          <p:cNvPr id="5" name="Picture 4"/>
          <p:cNvPicPr>
            <a:picLocks noChangeAspect="1" noChangeArrowheads="1"/>
          </p:cNvPicPr>
          <p:nvPr/>
        </p:nvPicPr>
        <p:blipFill>
          <a:blip r:embed="rId2"/>
          <a:srcRect t="36664" b="5728"/>
          <a:stretch>
            <a:fillRect/>
          </a:stretch>
        </p:blipFill>
        <p:spPr bwMode="auto">
          <a:xfrm>
            <a:off x="9144" y="1097280"/>
            <a:ext cx="9106286" cy="38160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CNT: Estadísticas económicas </a:t>
            </a:r>
            <a:br>
              <a:rPr lang="es-ES" b="1" dirty="0" smtClean="0"/>
            </a:br>
            <a:r>
              <a:rPr lang="es-ES" b="1" dirty="0" smtClean="0"/>
              <a:t>para el siglo 21</a:t>
            </a:r>
            <a:endParaRPr lang="en-US" b="1" dirty="0"/>
          </a:p>
        </p:txBody>
      </p:sp>
      <p:sp>
        <p:nvSpPr>
          <p:cNvPr id="3" name="Content Placeholder 2"/>
          <p:cNvSpPr>
            <a:spLocks noGrp="1"/>
          </p:cNvSpPr>
          <p:nvPr>
            <p:ph idx="1"/>
          </p:nvPr>
        </p:nvSpPr>
        <p:spPr>
          <a:xfrm>
            <a:off x="267368" y="1600200"/>
            <a:ext cx="8419432" cy="4525963"/>
          </a:xfrm>
        </p:spPr>
        <p:txBody>
          <a:bodyPr/>
          <a:lstStyle/>
          <a:p>
            <a:pPr marL="514350" indent="-514350">
              <a:buAutoNum type="arabicPeriod"/>
            </a:pPr>
            <a:r>
              <a:rPr lang="es-EC" b="1" dirty="0" smtClean="0"/>
              <a:t>Un cambio sin precedentes</a:t>
            </a:r>
          </a:p>
          <a:p>
            <a:pPr marL="514350" indent="-514350">
              <a:buAutoNum type="arabicPeriod"/>
            </a:pPr>
            <a:endParaRPr lang="es-EC" dirty="0" smtClean="0"/>
          </a:p>
          <a:p>
            <a:pPr marL="514350" indent="-514350">
              <a:buAutoNum type="arabicPeriod"/>
            </a:pPr>
            <a:r>
              <a:rPr lang="es-EC" dirty="0" smtClean="0"/>
              <a:t>… con importantes consecuencias económicas.</a:t>
            </a:r>
          </a:p>
          <a:p>
            <a:pPr marL="514350" indent="-514350">
              <a:buAutoNum type="arabicPeriod"/>
            </a:pPr>
            <a:endParaRPr lang="es-EC" dirty="0" smtClean="0"/>
          </a:p>
          <a:p>
            <a:pPr marL="514350" indent="-514350">
              <a:buAutoNum type="arabicPeriod"/>
            </a:pPr>
            <a:r>
              <a:rPr lang="es-EC" dirty="0" smtClean="0"/>
              <a:t>Problema: Datos limitados e incoherentes.</a:t>
            </a:r>
          </a:p>
          <a:p>
            <a:pPr marL="514350" indent="-514350">
              <a:buAutoNum type="arabicPeriod"/>
            </a:pPr>
            <a:endParaRPr lang="es-EC" dirty="0" smtClean="0"/>
          </a:p>
          <a:p>
            <a:pPr marL="514350" indent="-514350">
              <a:buAutoNum type="arabicPeriod"/>
            </a:pPr>
            <a:r>
              <a:rPr lang="es-EC" dirty="0" smtClean="0"/>
              <a:t>Solución:  </a:t>
            </a:r>
          </a:p>
          <a:p>
            <a:pPr marL="514350" indent="-514350">
              <a:buNone/>
            </a:pPr>
            <a:r>
              <a:rPr lang="es-EC" dirty="0" smtClean="0"/>
              <a:t>                  Cuentas Nacionales de Transferencias.</a:t>
            </a:r>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CNT: Estadísticas económicas </a:t>
            </a:r>
            <a:br>
              <a:rPr lang="es-ES" b="1" dirty="0" smtClean="0"/>
            </a:br>
            <a:r>
              <a:rPr lang="es-ES" b="1" dirty="0" smtClean="0"/>
              <a:t>para el siglo 21</a:t>
            </a:r>
            <a:endParaRPr lang="en-US" b="1" dirty="0"/>
          </a:p>
        </p:txBody>
      </p:sp>
      <p:sp>
        <p:nvSpPr>
          <p:cNvPr id="3" name="Content Placeholder 2"/>
          <p:cNvSpPr>
            <a:spLocks noGrp="1"/>
          </p:cNvSpPr>
          <p:nvPr>
            <p:ph idx="1"/>
          </p:nvPr>
        </p:nvSpPr>
        <p:spPr>
          <a:xfrm>
            <a:off x="267368" y="1600200"/>
            <a:ext cx="8876632" cy="4525963"/>
          </a:xfrm>
        </p:spPr>
        <p:txBody>
          <a:bodyPr/>
          <a:lstStyle/>
          <a:p>
            <a:pPr marL="514350" indent="-514350">
              <a:buAutoNum type="arabicPeriod"/>
            </a:pPr>
            <a:r>
              <a:rPr lang="es-EC" dirty="0" smtClean="0"/>
              <a:t>Un cambio sin precedentes</a:t>
            </a:r>
          </a:p>
          <a:p>
            <a:pPr marL="514350" indent="-514350">
              <a:buAutoNum type="arabicPeriod"/>
            </a:pPr>
            <a:endParaRPr lang="es-EC" dirty="0" smtClean="0"/>
          </a:p>
          <a:p>
            <a:pPr marL="514350" indent="-514350">
              <a:buAutoNum type="arabicPeriod"/>
            </a:pPr>
            <a:r>
              <a:rPr lang="es-EC" dirty="0" smtClean="0"/>
              <a:t>… con importantes consecuencias económicas.</a:t>
            </a:r>
          </a:p>
          <a:p>
            <a:pPr marL="514350" indent="-514350">
              <a:buAutoNum type="arabicPeriod"/>
            </a:pPr>
            <a:endParaRPr lang="es-EC" dirty="0" smtClean="0"/>
          </a:p>
          <a:p>
            <a:pPr marL="514350" indent="-514350">
              <a:buAutoNum type="arabicPeriod"/>
            </a:pPr>
            <a:r>
              <a:rPr lang="es-EC" b="1" dirty="0" smtClean="0"/>
              <a:t>Problema: Datos limitados e incoherentes.</a:t>
            </a:r>
          </a:p>
          <a:p>
            <a:pPr marL="514350" indent="-514350">
              <a:buAutoNum type="arabicPeriod"/>
            </a:pPr>
            <a:endParaRPr lang="es-EC" dirty="0" smtClean="0"/>
          </a:p>
          <a:p>
            <a:pPr marL="514350" indent="-514350">
              <a:buAutoNum type="arabicPeriod"/>
            </a:pPr>
            <a:r>
              <a:rPr lang="es-EC" dirty="0" smtClean="0"/>
              <a:t>Solución:  </a:t>
            </a:r>
          </a:p>
          <a:p>
            <a:pPr marL="514350" indent="-514350">
              <a:buNone/>
            </a:pPr>
            <a:r>
              <a:rPr lang="es-EC" dirty="0" smtClean="0"/>
              <a:t>                  Cuentas Nacionales de Transferencias.</a:t>
            </a:r>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b="1" u="sng" dirty="0" smtClean="0"/>
              <a:t>Datos económicos: </a:t>
            </a:r>
            <a:br>
              <a:rPr lang="es-CL" b="1" u="sng" dirty="0" smtClean="0"/>
            </a:br>
            <a:r>
              <a:rPr lang="es-CL" b="1" u="sng" dirty="0" smtClean="0"/>
              <a:t>Limitados e incoherentes</a:t>
            </a:r>
            <a:endParaRPr lang="es-CL" b="1" u="sng" dirty="0"/>
          </a:p>
        </p:txBody>
      </p:sp>
      <p:sp>
        <p:nvSpPr>
          <p:cNvPr id="3" name="Content Placeholder 2"/>
          <p:cNvSpPr>
            <a:spLocks noGrp="1"/>
          </p:cNvSpPr>
          <p:nvPr>
            <p:ph idx="1"/>
          </p:nvPr>
        </p:nvSpPr>
        <p:spPr>
          <a:xfrm>
            <a:off x="457200" y="1600201"/>
            <a:ext cx="8229600" cy="4122506"/>
          </a:xfrm>
        </p:spPr>
        <p:txBody>
          <a:bodyPr/>
          <a:lstStyle/>
          <a:p>
            <a:endParaRPr lang="en-US" dirty="0" smtClean="0"/>
          </a:p>
          <a:p>
            <a:r>
              <a:rPr lang="es-CL" dirty="0" smtClean="0"/>
              <a:t>Carecemos de información económica básica sobre el impacto del cambio en la estructura por edades ...</a:t>
            </a:r>
          </a:p>
          <a:p>
            <a:r>
              <a:rPr lang="es-CL" dirty="0" smtClean="0"/>
              <a:t>… porque nuestras estadísticas económicas y sistemas de recolección de datos fue diseñada en el siglo pasado para resolver los problemas de ese siglo.</a:t>
            </a:r>
            <a:endParaRPr lang="es-C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CNT: Estadísticas económicas </a:t>
            </a:r>
            <a:br>
              <a:rPr lang="es-ES" b="1" dirty="0" smtClean="0"/>
            </a:br>
            <a:r>
              <a:rPr lang="es-ES" b="1" dirty="0" smtClean="0"/>
              <a:t>para el siglo 21</a:t>
            </a:r>
            <a:endParaRPr lang="en-US" b="1" dirty="0"/>
          </a:p>
        </p:txBody>
      </p:sp>
      <p:sp>
        <p:nvSpPr>
          <p:cNvPr id="3" name="Content Placeholder 2"/>
          <p:cNvSpPr>
            <a:spLocks noGrp="1"/>
          </p:cNvSpPr>
          <p:nvPr>
            <p:ph idx="1"/>
          </p:nvPr>
        </p:nvSpPr>
        <p:spPr>
          <a:xfrm>
            <a:off x="267368" y="1600200"/>
            <a:ext cx="8419432" cy="4525963"/>
          </a:xfrm>
        </p:spPr>
        <p:txBody>
          <a:bodyPr/>
          <a:lstStyle/>
          <a:p>
            <a:pPr marL="514350" indent="-514350">
              <a:buAutoNum type="arabicPeriod"/>
            </a:pPr>
            <a:r>
              <a:rPr lang="es-EC" dirty="0" smtClean="0"/>
              <a:t>Un cambio sin precedentes</a:t>
            </a:r>
          </a:p>
          <a:p>
            <a:pPr marL="514350" indent="-514350">
              <a:buAutoNum type="arabicPeriod"/>
            </a:pPr>
            <a:endParaRPr lang="es-EC" dirty="0" smtClean="0"/>
          </a:p>
          <a:p>
            <a:pPr marL="514350" indent="-514350">
              <a:buAutoNum type="arabicPeriod"/>
            </a:pPr>
            <a:r>
              <a:rPr lang="es-EC" dirty="0" smtClean="0"/>
              <a:t>… con importantes consecuencias económicas.</a:t>
            </a:r>
          </a:p>
          <a:p>
            <a:pPr marL="514350" indent="-514350">
              <a:buAutoNum type="arabicPeriod"/>
            </a:pPr>
            <a:endParaRPr lang="es-EC" dirty="0" smtClean="0"/>
          </a:p>
          <a:p>
            <a:pPr marL="514350" indent="-514350">
              <a:buAutoNum type="arabicPeriod"/>
            </a:pPr>
            <a:r>
              <a:rPr lang="es-EC" dirty="0" smtClean="0"/>
              <a:t>Problema: Datos limitados e incoherentes.</a:t>
            </a:r>
          </a:p>
          <a:p>
            <a:pPr marL="514350" indent="-514350">
              <a:buAutoNum type="arabicPeriod"/>
            </a:pPr>
            <a:endParaRPr lang="es-EC" dirty="0" smtClean="0"/>
          </a:p>
          <a:p>
            <a:pPr marL="514350" indent="-514350">
              <a:buAutoNum type="arabicPeriod"/>
            </a:pPr>
            <a:r>
              <a:rPr lang="es-EC" b="1" dirty="0" smtClean="0"/>
              <a:t>Solución:  </a:t>
            </a:r>
          </a:p>
          <a:p>
            <a:pPr marL="514350" indent="-514350">
              <a:buNone/>
            </a:pPr>
            <a:r>
              <a:rPr lang="es-EC" b="1" dirty="0" smtClean="0"/>
              <a:t>                  Cuentas Nacionales de Transferencias.</a:t>
            </a:r>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b="1" u="sng" dirty="0" smtClean="0"/>
              <a:t>Estadísticas económicas</a:t>
            </a:r>
            <a:br>
              <a:rPr lang="es-CL" b="1" u="sng" dirty="0" smtClean="0"/>
            </a:br>
            <a:r>
              <a:rPr lang="es-CL" b="1" u="sng" dirty="0" smtClean="0"/>
              <a:t>para el siglo 21</a:t>
            </a:r>
            <a:endParaRPr lang="es-CL" b="1" u="sng" dirty="0"/>
          </a:p>
        </p:txBody>
      </p:sp>
      <p:sp>
        <p:nvSpPr>
          <p:cNvPr id="3" name="Content Placeholder 2"/>
          <p:cNvSpPr>
            <a:spLocks noGrp="1"/>
          </p:cNvSpPr>
          <p:nvPr>
            <p:ph idx="1"/>
          </p:nvPr>
        </p:nvSpPr>
        <p:spPr>
          <a:xfrm>
            <a:off x="457200" y="1818526"/>
            <a:ext cx="8229600" cy="4525963"/>
          </a:xfrm>
        </p:spPr>
        <p:txBody>
          <a:bodyPr/>
          <a:lstStyle/>
          <a:p>
            <a:r>
              <a:rPr lang="es-CL" dirty="0" smtClean="0"/>
              <a:t>Las Cuentas Nacionales de Transferencias proporciona una solución ...</a:t>
            </a:r>
          </a:p>
          <a:p>
            <a:endParaRPr lang="es-CL" dirty="0" smtClean="0"/>
          </a:p>
          <a:p>
            <a:r>
              <a:rPr lang="es-CL" dirty="0" smtClean="0"/>
              <a:t>… mediante la medición de las relaciones económicas entre grupos de edad, dentro de una economía nacional.</a:t>
            </a:r>
            <a:endParaRPr lang="es-CL"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s-CL" dirty="0" smtClean="0">
                <a:ea typeface="ＭＳ Ｐゴシック" pitchFamily="34" charset="-128"/>
              </a:rPr>
              <a:t>Cuentas Nacionales de Transferencias (CNT)</a:t>
            </a:r>
          </a:p>
        </p:txBody>
      </p:sp>
      <p:sp>
        <p:nvSpPr>
          <p:cNvPr id="28675" name="Content Placeholder 2"/>
          <p:cNvSpPr>
            <a:spLocks noGrp="1"/>
          </p:cNvSpPr>
          <p:nvPr>
            <p:ph idx="1"/>
          </p:nvPr>
        </p:nvSpPr>
        <p:spPr/>
        <p:txBody>
          <a:bodyPr/>
          <a:lstStyle/>
          <a:p>
            <a:pPr eaLnBrk="1" hangingPunct="1">
              <a:lnSpc>
                <a:spcPct val="90000"/>
              </a:lnSpc>
            </a:pPr>
            <a:r>
              <a:rPr lang="es-CL" dirty="0" smtClean="0">
                <a:ea typeface="ＭＳ Ｐゴシック" pitchFamily="34" charset="-128"/>
              </a:rPr>
              <a:t>Una "cuenta satélite" de las Cuentas Nacionales que agrega dos nuevas características:</a:t>
            </a:r>
          </a:p>
          <a:p>
            <a:pPr lvl="1">
              <a:lnSpc>
                <a:spcPct val="90000"/>
              </a:lnSpc>
            </a:pPr>
            <a:r>
              <a:rPr lang="es-CL" dirty="0" smtClean="0">
                <a:ea typeface="ＭＳ Ｐゴシック" pitchFamily="34" charset="-128"/>
              </a:rPr>
              <a:t>Medición de la actividad económica nacional por edad.</a:t>
            </a:r>
          </a:p>
          <a:p>
            <a:pPr lvl="1">
              <a:lnSpc>
                <a:spcPct val="90000"/>
              </a:lnSpc>
            </a:pPr>
            <a:r>
              <a:rPr lang="es-CL" dirty="0" smtClean="0">
                <a:ea typeface="ＭＳ Ｐゴシック" pitchFamily="34" charset="-128"/>
              </a:rPr>
              <a:t>Contabilidad del flujo intergeneracional de recursos a través de 3 instituciones (el mercado, el Estado y la familia). Las transferencias familiares (dentro y entre los hogares, intervivos y legados) son grandes y no son medidas en las Cuentas Nacionales.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br.lcd.high.png"/>
          <p:cNvPicPr>
            <a:picLocks noChangeAspect="1"/>
          </p:cNvPicPr>
          <p:nvPr/>
        </p:nvPicPr>
        <p:blipFill>
          <a:blip r:embed="rId2"/>
          <a:srcRect/>
          <a:stretch>
            <a:fillRect/>
          </a:stretch>
        </p:blipFill>
        <p:spPr bwMode="auto">
          <a:xfrm>
            <a:off x="750013" y="1410372"/>
            <a:ext cx="7296057" cy="5195907"/>
          </a:xfrm>
          <a:prstGeom prst="rect">
            <a:avLst/>
          </a:prstGeom>
          <a:noFill/>
          <a:ln w="9525">
            <a:noFill/>
            <a:miter lim="800000"/>
            <a:headEnd/>
            <a:tailEnd/>
          </a:ln>
        </p:spPr>
      </p:pic>
      <p:sp>
        <p:nvSpPr>
          <p:cNvPr id="26627" name="Title 1"/>
          <p:cNvSpPr txBox="1">
            <a:spLocks/>
          </p:cNvSpPr>
          <p:nvPr/>
        </p:nvSpPr>
        <p:spPr bwMode="auto">
          <a:xfrm>
            <a:off x="457200" y="152400"/>
            <a:ext cx="8229600" cy="1143000"/>
          </a:xfrm>
          <a:prstGeom prst="rect">
            <a:avLst/>
          </a:prstGeom>
          <a:noFill/>
          <a:ln w="9525">
            <a:noFill/>
            <a:miter lim="800000"/>
            <a:headEnd/>
            <a:tailEnd/>
          </a:ln>
        </p:spPr>
        <p:txBody>
          <a:bodyPr anchor="ctr"/>
          <a:lstStyle/>
          <a:p>
            <a:pPr algn="ctr"/>
            <a:r>
              <a:rPr lang="es-CL" sz="2800" dirty="0" smtClean="0">
                <a:latin typeface="Calibri" pitchFamily="34" charset="0"/>
              </a:rPr>
              <a:t>El ciclo de la vida económica se caracteriza por</a:t>
            </a:r>
          </a:p>
          <a:p>
            <a:pPr algn="ctr"/>
            <a:r>
              <a:rPr lang="es-CL" sz="2800" dirty="0" smtClean="0">
                <a:latin typeface="Calibri" pitchFamily="34" charset="0"/>
              </a:rPr>
              <a:t>dos períodos de dependencia, en la que</a:t>
            </a:r>
          </a:p>
          <a:p>
            <a:pPr algn="ctr"/>
            <a:r>
              <a:rPr lang="es-CL" sz="2800" dirty="0" smtClean="0">
                <a:latin typeface="Calibri" pitchFamily="34" charset="0"/>
              </a:rPr>
              <a:t>las personas consumen más de lo que producen.</a:t>
            </a:r>
            <a:endParaRPr lang="es-CL" sz="2800" dirty="0">
              <a:latin typeface="Calibri" pitchFamily="34" charset="0"/>
            </a:endParaRPr>
          </a:p>
        </p:txBody>
      </p:sp>
      <p:sp>
        <p:nvSpPr>
          <p:cNvPr id="26628" name="TextBox 7"/>
          <p:cNvSpPr txBox="1">
            <a:spLocks noChangeArrowheads="1"/>
          </p:cNvSpPr>
          <p:nvPr/>
        </p:nvSpPr>
        <p:spPr bwMode="auto">
          <a:xfrm>
            <a:off x="6096232" y="2753492"/>
            <a:ext cx="1068434" cy="369332"/>
          </a:xfrm>
          <a:prstGeom prst="rect">
            <a:avLst/>
          </a:prstGeom>
          <a:noFill/>
          <a:ln w="9525">
            <a:noFill/>
            <a:miter lim="800000"/>
            <a:headEnd/>
            <a:tailEnd/>
          </a:ln>
        </p:spPr>
        <p:txBody>
          <a:bodyPr wrap="none">
            <a:spAutoFit/>
          </a:bodyPr>
          <a:lstStyle/>
          <a:p>
            <a:r>
              <a:rPr lang="es-CL" dirty="0" smtClean="0">
                <a:latin typeface="Calibri" pitchFamily="34" charset="0"/>
              </a:rPr>
              <a:t>Consumo</a:t>
            </a:r>
            <a:endParaRPr lang="es-CL" dirty="0">
              <a:latin typeface="Calibri" pitchFamily="34" charset="0"/>
            </a:endParaRPr>
          </a:p>
        </p:txBody>
      </p:sp>
      <p:sp>
        <p:nvSpPr>
          <p:cNvPr id="26629" name="TextBox 8"/>
          <p:cNvSpPr txBox="1">
            <a:spLocks noChangeArrowheads="1"/>
          </p:cNvSpPr>
          <p:nvPr/>
        </p:nvSpPr>
        <p:spPr bwMode="auto">
          <a:xfrm>
            <a:off x="2765479" y="2383604"/>
            <a:ext cx="1575071" cy="369332"/>
          </a:xfrm>
          <a:prstGeom prst="rect">
            <a:avLst/>
          </a:prstGeom>
          <a:noFill/>
          <a:ln w="9525">
            <a:noFill/>
            <a:miter lim="800000"/>
            <a:headEnd/>
            <a:tailEnd/>
          </a:ln>
        </p:spPr>
        <p:txBody>
          <a:bodyPr wrap="none">
            <a:spAutoFit/>
          </a:bodyPr>
          <a:lstStyle/>
          <a:p>
            <a:r>
              <a:rPr lang="es-CL" dirty="0" smtClean="0">
                <a:latin typeface="Calibri" pitchFamily="34" charset="0"/>
              </a:rPr>
              <a:t>Ingreso laboral</a:t>
            </a:r>
            <a:endParaRPr lang="es-CL" dirty="0">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br.lcd.high.png"/>
          <p:cNvPicPr>
            <a:picLocks noChangeAspect="1"/>
          </p:cNvPicPr>
          <p:nvPr/>
        </p:nvPicPr>
        <p:blipFill>
          <a:blip r:embed="rId2"/>
          <a:srcRect/>
          <a:stretch>
            <a:fillRect/>
          </a:stretch>
        </p:blipFill>
        <p:spPr bwMode="auto">
          <a:xfrm>
            <a:off x="657556" y="1149213"/>
            <a:ext cx="7900826" cy="5626595"/>
          </a:xfrm>
          <a:prstGeom prst="rect">
            <a:avLst/>
          </a:prstGeom>
          <a:noFill/>
          <a:ln w="9525">
            <a:noFill/>
            <a:miter lim="800000"/>
            <a:headEnd/>
            <a:tailEnd/>
          </a:ln>
        </p:spPr>
      </p:pic>
      <p:sp>
        <p:nvSpPr>
          <p:cNvPr id="27651" name="Title 1"/>
          <p:cNvSpPr txBox="1">
            <a:spLocks/>
          </p:cNvSpPr>
          <p:nvPr/>
        </p:nvSpPr>
        <p:spPr bwMode="auto">
          <a:xfrm>
            <a:off x="304800" y="0"/>
            <a:ext cx="8229600" cy="1143000"/>
          </a:xfrm>
          <a:prstGeom prst="rect">
            <a:avLst/>
          </a:prstGeom>
          <a:noFill/>
          <a:ln w="9525">
            <a:noFill/>
            <a:miter lim="800000"/>
            <a:headEnd/>
            <a:tailEnd/>
          </a:ln>
        </p:spPr>
        <p:txBody>
          <a:bodyPr anchor="ctr"/>
          <a:lstStyle/>
          <a:p>
            <a:pPr algn="ctr"/>
            <a:r>
              <a:rPr lang="es-ES_tradnl" sz="2800" dirty="0" smtClean="0">
                <a:latin typeface="Calibri" pitchFamily="34" charset="0"/>
              </a:rPr>
              <a:t>Este patrón de consumo a lo largo del ciclo de vida </a:t>
            </a:r>
          </a:p>
          <a:p>
            <a:pPr algn="ctr"/>
            <a:r>
              <a:rPr lang="es-ES_tradnl" sz="2800" dirty="0" smtClean="0">
                <a:latin typeface="Calibri" pitchFamily="34" charset="0"/>
              </a:rPr>
              <a:t>es apoyado por los grandes flujos de recursos entre grupos de edad.</a:t>
            </a:r>
            <a:endParaRPr lang="es-ES_tradnl" sz="2800" dirty="0">
              <a:latin typeface="Calibri" pitchFamily="34" charset="0"/>
            </a:endParaRPr>
          </a:p>
        </p:txBody>
      </p:sp>
      <p:sp>
        <p:nvSpPr>
          <p:cNvPr id="27652" name="TextBox 8"/>
          <p:cNvSpPr txBox="1">
            <a:spLocks noChangeArrowheads="1"/>
          </p:cNvSpPr>
          <p:nvPr/>
        </p:nvSpPr>
        <p:spPr bwMode="auto">
          <a:xfrm>
            <a:off x="2960688" y="2037556"/>
            <a:ext cx="1575071" cy="369332"/>
          </a:xfrm>
          <a:prstGeom prst="rect">
            <a:avLst/>
          </a:prstGeom>
          <a:noFill/>
          <a:ln w="9525">
            <a:noFill/>
            <a:miter lim="800000"/>
            <a:headEnd/>
            <a:tailEnd/>
          </a:ln>
        </p:spPr>
        <p:txBody>
          <a:bodyPr wrap="none">
            <a:spAutoFit/>
          </a:bodyPr>
          <a:lstStyle/>
          <a:p>
            <a:r>
              <a:rPr lang="es-CL" dirty="0" smtClean="0">
                <a:latin typeface="Calibri" pitchFamily="34" charset="0"/>
              </a:rPr>
              <a:t>Ingreso laboral</a:t>
            </a:r>
            <a:endParaRPr lang="es-CL" dirty="0">
              <a:latin typeface="Calibri" pitchFamily="34" charset="0"/>
            </a:endParaRPr>
          </a:p>
        </p:txBody>
      </p:sp>
      <p:sp>
        <p:nvSpPr>
          <p:cNvPr id="27653" name="TextBox 7"/>
          <p:cNvSpPr txBox="1">
            <a:spLocks noChangeArrowheads="1"/>
          </p:cNvSpPr>
          <p:nvPr/>
        </p:nvSpPr>
        <p:spPr bwMode="auto">
          <a:xfrm>
            <a:off x="6821314" y="2222500"/>
            <a:ext cx="1068434" cy="369332"/>
          </a:xfrm>
          <a:prstGeom prst="rect">
            <a:avLst/>
          </a:prstGeom>
          <a:noFill/>
          <a:ln w="9525">
            <a:noFill/>
            <a:miter lim="800000"/>
            <a:headEnd/>
            <a:tailEnd/>
          </a:ln>
        </p:spPr>
        <p:txBody>
          <a:bodyPr wrap="none">
            <a:spAutoFit/>
          </a:bodyPr>
          <a:lstStyle/>
          <a:p>
            <a:r>
              <a:rPr lang="es-CL" dirty="0" smtClean="0">
                <a:latin typeface="Calibri" pitchFamily="34" charset="0"/>
              </a:rPr>
              <a:t>Consumo</a:t>
            </a:r>
            <a:endParaRPr lang="es-CL" dirty="0">
              <a:latin typeface="Calibri" pitchFamily="34" charset="0"/>
            </a:endParaRPr>
          </a:p>
        </p:txBody>
      </p:sp>
      <p:sp>
        <p:nvSpPr>
          <p:cNvPr id="8" name="Right Arrow 7"/>
          <p:cNvSpPr>
            <a:spLocks noChangeArrowheads="1"/>
          </p:cNvSpPr>
          <p:nvPr/>
        </p:nvSpPr>
        <p:spPr bwMode="auto">
          <a:xfrm rot="1971724">
            <a:off x="4665719" y="3527972"/>
            <a:ext cx="3827463" cy="977900"/>
          </a:xfrm>
          <a:prstGeom prst="rightArrow">
            <a:avLst>
              <a:gd name="adj1" fmla="val 50000"/>
              <a:gd name="adj2" fmla="val 49994"/>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34" charset="0"/>
            </a:endParaRPr>
          </a:p>
        </p:txBody>
      </p:sp>
      <p:sp>
        <p:nvSpPr>
          <p:cNvPr id="27655" name="TextBox 8"/>
          <p:cNvSpPr txBox="1">
            <a:spLocks noChangeArrowheads="1"/>
          </p:cNvSpPr>
          <p:nvPr/>
        </p:nvSpPr>
        <p:spPr bwMode="auto">
          <a:xfrm rot="1900002">
            <a:off x="4864229" y="3605846"/>
            <a:ext cx="2787425" cy="369332"/>
          </a:xfrm>
          <a:prstGeom prst="rect">
            <a:avLst/>
          </a:prstGeom>
          <a:noFill/>
          <a:ln w="9525">
            <a:noFill/>
            <a:miter lim="800000"/>
            <a:headEnd/>
            <a:tailEnd/>
          </a:ln>
        </p:spPr>
        <p:txBody>
          <a:bodyPr wrap="square">
            <a:spAutoFit/>
          </a:bodyPr>
          <a:lstStyle/>
          <a:p>
            <a:r>
              <a:rPr lang="es-CL" dirty="0" smtClean="0"/>
              <a:t>Familia, Estado, Mercado</a:t>
            </a:r>
            <a:endParaRPr lang="es-CL" dirty="0"/>
          </a:p>
        </p:txBody>
      </p:sp>
      <p:sp>
        <p:nvSpPr>
          <p:cNvPr id="10" name="Right Arrow 9"/>
          <p:cNvSpPr>
            <a:spLocks noChangeArrowheads="1"/>
          </p:cNvSpPr>
          <p:nvPr/>
        </p:nvSpPr>
        <p:spPr bwMode="auto">
          <a:xfrm rot="8670683">
            <a:off x="1708273" y="3609325"/>
            <a:ext cx="3579812" cy="977900"/>
          </a:xfrm>
          <a:prstGeom prst="rightArrow">
            <a:avLst>
              <a:gd name="adj1" fmla="val 50000"/>
              <a:gd name="adj2" fmla="val 50013"/>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34" charset="0"/>
            </a:endParaRPr>
          </a:p>
        </p:txBody>
      </p:sp>
      <p:sp>
        <p:nvSpPr>
          <p:cNvPr id="27657" name="TextBox 10"/>
          <p:cNvSpPr txBox="1">
            <a:spLocks noChangeArrowheads="1"/>
          </p:cNvSpPr>
          <p:nvPr/>
        </p:nvSpPr>
        <p:spPr bwMode="auto">
          <a:xfrm rot="-2171745">
            <a:off x="2362127" y="3709522"/>
            <a:ext cx="2869222" cy="369332"/>
          </a:xfrm>
          <a:prstGeom prst="rect">
            <a:avLst/>
          </a:prstGeom>
          <a:noFill/>
          <a:ln w="9525">
            <a:noFill/>
            <a:miter lim="800000"/>
            <a:headEnd/>
            <a:tailEnd/>
          </a:ln>
        </p:spPr>
        <p:txBody>
          <a:bodyPr wrap="square">
            <a:spAutoFit/>
          </a:bodyPr>
          <a:lstStyle/>
          <a:p>
            <a:r>
              <a:rPr lang="es-CL" dirty="0" smtClean="0"/>
              <a:t>Familia, Estado, Mercado</a:t>
            </a:r>
            <a:endParaRPr lang="es-CL"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pPr eaLnBrk="1" hangingPunct="1"/>
            <a:r>
              <a:rPr lang="es-ES" dirty="0" smtClean="0">
                <a:ea typeface="ＭＳ Ｐゴシック" pitchFamily="34" charset="-128"/>
              </a:rPr>
              <a:t>3 Fortalezas del Método CNT</a:t>
            </a:r>
          </a:p>
        </p:txBody>
      </p:sp>
      <p:graphicFrame>
        <p:nvGraphicFramePr>
          <p:cNvPr id="6" name="Content Placeholder 5"/>
          <p:cNvGraphicFramePr>
            <a:graphicFrameLocks noGrp="1"/>
          </p:cNvGraphicFramePr>
          <p:nvPr>
            <p:ph idx="1"/>
          </p:nvPr>
        </p:nvGraphicFramePr>
        <p:xfrm>
          <a:off x="457200" y="1417638"/>
          <a:ext cx="8229600" cy="5059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pPr eaLnBrk="1" hangingPunct="1"/>
            <a:r>
              <a:rPr lang="es-CL" dirty="0" smtClean="0">
                <a:ea typeface="ＭＳ Ｐゴシック" pitchFamily="34" charset="-128"/>
              </a:rPr>
              <a:t>La debilidad clave del método CNT</a:t>
            </a:r>
          </a:p>
        </p:txBody>
      </p:sp>
      <p:graphicFrame>
        <p:nvGraphicFramePr>
          <p:cNvPr id="6" name="Content Placeholder 5"/>
          <p:cNvGraphicFramePr>
            <a:graphicFrameLocks noGrp="1"/>
          </p:cNvGraphicFramePr>
          <p:nvPr>
            <p:ph idx="1"/>
          </p:nvPr>
        </p:nvGraphicFramePr>
        <p:xfrm>
          <a:off x="762000" y="1417638"/>
          <a:ext cx="4724400" cy="5059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xplosion 1 6"/>
          <p:cNvSpPr>
            <a:spLocks noChangeArrowheads="1"/>
          </p:cNvSpPr>
          <p:nvPr/>
        </p:nvSpPr>
        <p:spPr bwMode="auto">
          <a:xfrm>
            <a:off x="5562600" y="2895600"/>
            <a:ext cx="3352800" cy="3352800"/>
          </a:xfrm>
          <a:prstGeom prst="irregularSeal1">
            <a:avLst/>
          </a:prstGeom>
          <a:solidFill>
            <a:srgbClr val="604A7B"/>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r>
              <a:rPr lang="es-ES" dirty="0" smtClean="0">
                <a:solidFill>
                  <a:srgbClr val="FFFFFF"/>
                </a:solidFill>
                <a:latin typeface="Calibri" pitchFamily="34" charset="0"/>
              </a:rPr>
              <a:t>Estamos trabajando en esto!</a:t>
            </a:r>
          </a:p>
          <a:p>
            <a:pPr algn="ctr"/>
            <a:r>
              <a:rPr lang="es-ES" dirty="0" smtClean="0">
                <a:solidFill>
                  <a:srgbClr val="FFFFFF"/>
                </a:solidFill>
                <a:latin typeface="Calibri" pitchFamily="34" charset="0"/>
              </a:rPr>
              <a:t>Cuentas de Uso de Tiempo</a:t>
            </a:r>
            <a:endParaRPr lang="es-ES" dirty="0">
              <a:solidFill>
                <a:srgbClr val="FFFFFF"/>
              </a:solidFill>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b="1" u="sng" dirty="0" smtClean="0"/>
              <a:t>El doble desafío</a:t>
            </a:r>
            <a:endParaRPr lang="es-EC" b="1" u="sng" dirty="0"/>
          </a:p>
        </p:txBody>
      </p:sp>
      <p:sp>
        <p:nvSpPr>
          <p:cNvPr id="3" name="Content Placeholder 2"/>
          <p:cNvSpPr>
            <a:spLocks noGrp="1"/>
          </p:cNvSpPr>
          <p:nvPr>
            <p:ph idx="1"/>
          </p:nvPr>
        </p:nvSpPr>
        <p:spPr/>
        <p:txBody>
          <a:bodyPr/>
          <a:lstStyle/>
          <a:p>
            <a:r>
              <a:rPr lang="es-ES" dirty="0" smtClean="0"/>
              <a:t>Cuentas Nacionales de Transferencias pueden ayudar a enfrentar el doble desafío de nuestra región: el envejecimiento de la población y la desigualdad ...</a:t>
            </a:r>
            <a:br>
              <a:rPr lang="es-ES" dirty="0" smtClean="0"/>
            </a:br>
            <a:endParaRPr lang="es-ES" dirty="0" smtClean="0"/>
          </a:p>
          <a:p>
            <a:r>
              <a:rPr lang="es-ES" dirty="0" smtClean="0"/>
              <a:t>... mediante la medición de las relaciones económicas dentro de una economía nacional: entre jóvenes y adultos mayores, entre ricos y pobres, entre hombres y mujeres.</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r>
              <a:rPr lang="es-EC" u="sng" dirty="0" smtClean="0"/>
              <a:t>Un cambio sin precedentes</a:t>
            </a:r>
          </a:p>
        </p:txBody>
      </p:sp>
      <p:sp>
        <p:nvSpPr>
          <p:cNvPr id="3" name="Content Placeholder 2"/>
          <p:cNvSpPr>
            <a:spLocks noGrp="1"/>
          </p:cNvSpPr>
          <p:nvPr>
            <p:ph idx="1"/>
          </p:nvPr>
        </p:nvSpPr>
        <p:spPr/>
        <p:txBody>
          <a:bodyPr/>
          <a:lstStyle/>
          <a:p>
            <a:r>
              <a:rPr lang="es-ES" dirty="0" smtClean="0"/>
              <a:t>La estructura por edad de población está cambiando en todo el mundo.</a:t>
            </a:r>
          </a:p>
          <a:p>
            <a:endParaRPr lang="en-US" dirty="0" smtClean="0"/>
          </a:p>
          <a:p>
            <a:r>
              <a:rPr lang="es-ES" dirty="0" smtClean="0"/>
              <a:t>El impacto económico, social y cultural de esta transformación va a definir el siglo 21.</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lstStyle/>
          <a:p>
            <a:r>
              <a:rPr lang="es-CO" dirty="0" smtClean="0"/>
              <a:t>La red de CNT</a:t>
            </a:r>
            <a:endParaRPr lang="es-CO"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1143000"/>
          </a:xfrm>
        </p:spPr>
        <p:txBody>
          <a:bodyPr/>
          <a:lstStyle/>
          <a:p>
            <a:r>
              <a:rPr lang="es-CO" dirty="0" smtClean="0"/>
              <a:t>100+ investigadores de 43 países</a:t>
            </a:r>
            <a:endParaRPr lang="es-CO" dirty="0"/>
          </a:p>
        </p:txBody>
      </p:sp>
      <p:pic>
        <p:nvPicPr>
          <p:cNvPr id="4" name="Content Placeholder 3" descr="4836723944_87606f3fa2.jpg"/>
          <p:cNvPicPr>
            <a:picLocks noGrp="1" noChangeAspect="1"/>
          </p:cNvPicPr>
          <p:nvPr>
            <p:ph idx="1"/>
          </p:nvPr>
        </p:nvPicPr>
        <p:blipFill>
          <a:blip r:embed="rId2"/>
          <a:srcRect l="-22732" r="-22732"/>
          <a:stretch>
            <a:fillRect/>
          </a:stretch>
        </p:blipFill>
        <p:spPr>
          <a:xfrm>
            <a:off x="-228600" y="1417638"/>
            <a:ext cx="9615150" cy="5440362"/>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La red de NTA</a:t>
            </a:r>
            <a:endParaRPr lang="es-CO" dirty="0"/>
          </a:p>
        </p:txBody>
      </p:sp>
      <p:sp>
        <p:nvSpPr>
          <p:cNvPr id="3" name="Content Placeholder 2"/>
          <p:cNvSpPr>
            <a:spLocks noGrp="1"/>
          </p:cNvSpPr>
          <p:nvPr>
            <p:ph idx="1"/>
          </p:nvPr>
        </p:nvSpPr>
        <p:spPr/>
        <p:txBody>
          <a:bodyPr/>
          <a:lstStyle/>
          <a:p>
            <a:r>
              <a:rPr lang="es-CO" dirty="0" smtClean="0"/>
              <a:t>Co-directores del proyecto global:  Profesor Ronald Lee en la Universidad de California en Berkeley y Profesor Andrew Mason en la Universidad de Hawaii.</a:t>
            </a:r>
          </a:p>
          <a:p>
            <a:endParaRPr lang="es-CO" dirty="0" smtClean="0"/>
          </a:p>
          <a:p>
            <a:r>
              <a:rPr lang="es-CO" dirty="0" smtClean="0">
                <a:ea typeface="ＭＳ Ｐゴシック" pitchFamily="-109" charset="-128"/>
                <a:cs typeface="ＭＳ Ｐゴシック" pitchFamily="-109" charset="-128"/>
              </a:rPr>
              <a:t>CELADE, División de Población de CEPAL coordina el proyecto regional para América Latina y el Caribe.</a:t>
            </a:r>
          </a:p>
          <a:p>
            <a:endParaRPr lang="es-CO"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03200" y="177796"/>
          <a:ext cx="8763000" cy="6475154"/>
        </p:xfrm>
        <a:graphic>
          <a:graphicData uri="http://schemas.openxmlformats.org/drawingml/2006/table">
            <a:tbl>
              <a:tblPr firstRow="1" bandRow="1">
                <a:tableStyleId>{85BE263C-DBD7-4A20-BB59-AAB30ACAA65A}</a:tableStyleId>
              </a:tblPr>
              <a:tblGrid>
                <a:gridCol w="1752600"/>
                <a:gridCol w="1752600"/>
                <a:gridCol w="1752600"/>
                <a:gridCol w="1752600"/>
                <a:gridCol w="1752600"/>
              </a:tblGrid>
              <a:tr h="870664">
                <a:tc>
                  <a:txBody>
                    <a:bodyPr/>
                    <a:lstStyle/>
                    <a:p>
                      <a:r>
                        <a:rPr lang="es-CO" dirty="0" smtClean="0"/>
                        <a:t>América Latina </a:t>
                      </a:r>
                    </a:p>
                    <a:p>
                      <a:r>
                        <a:rPr lang="es-CO" dirty="0" smtClean="0"/>
                        <a:t>y el Caribe</a:t>
                      </a:r>
                    </a:p>
                    <a:p>
                      <a:r>
                        <a:rPr lang="es-CO" dirty="0" smtClean="0"/>
                        <a:t>(10)</a:t>
                      </a:r>
                      <a:endParaRPr lang="es-CO" dirty="0"/>
                    </a:p>
                  </a:txBody>
                  <a:tcPr/>
                </a:tc>
                <a:tc>
                  <a:txBody>
                    <a:bodyPr/>
                    <a:lstStyle/>
                    <a:p>
                      <a:r>
                        <a:rPr lang="es-CO" dirty="0" smtClean="0"/>
                        <a:t>América del Norte</a:t>
                      </a:r>
                    </a:p>
                    <a:p>
                      <a:r>
                        <a:rPr lang="es-CO" dirty="0" smtClean="0"/>
                        <a:t>(2)</a:t>
                      </a:r>
                      <a:endParaRPr lang="es-CO" dirty="0"/>
                    </a:p>
                  </a:txBody>
                  <a:tcPr/>
                </a:tc>
                <a:tc>
                  <a:txBody>
                    <a:bodyPr/>
                    <a:lstStyle/>
                    <a:p>
                      <a:r>
                        <a:rPr lang="es-CO" dirty="0" smtClean="0"/>
                        <a:t>Europa</a:t>
                      </a:r>
                    </a:p>
                    <a:p>
                      <a:r>
                        <a:rPr lang="es-CO" dirty="0" smtClean="0"/>
                        <a:t>(12)</a:t>
                      </a:r>
                      <a:endParaRPr lang="es-CO" dirty="0"/>
                    </a:p>
                  </a:txBody>
                  <a:tcPr/>
                </a:tc>
                <a:tc>
                  <a:txBody>
                    <a:bodyPr/>
                    <a:lstStyle/>
                    <a:p>
                      <a:r>
                        <a:rPr lang="es-CO" dirty="0" smtClean="0"/>
                        <a:t>África</a:t>
                      </a:r>
                    </a:p>
                    <a:p>
                      <a:r>
                        <a:rPr lang="es-CO" dirty="0" smtClean="0"/>
                        <a:t>(8)</a:t>
                      </a:r>
                      <a:endParaRPr lang="es-CO" dirty="0"/>
                    </a:p>
                  </a:txBody>
                  <a:tcPr/>
                </a:tc>
                <a:tc>
                  <a:txBody>
                    <a:bodyPr/>
                    <a:lstStyle/>
                    <a:p>
                      <a:r>
                        <a:rPr lang="es-CO" dirty="0" smtClean="0"/>
                        <a:t>Asia</a:t>
                      </a:r>
                    </a:p>
                    <a:p>
                      <a:r>
                        <a:rPr lang="es-CO" dirty="0" smtClean="0"/>
                        <a:t>(11)</a:t>
                      </a:r>
                      <a:endParaRPr lang="es-CO" dirty="0"/>
                    </a:p>
                  </a:txBody>
                  <a:tcPr/>
                </a:tc>
              </a:tr>
              <a:tr h="447334">
                <a:tc>
                  <a:txBody>
                    <a:bodyPr/>
                    <a:lstStyle/>
                    <a:p>
                      <a:r>
                        <a:rPr lang="es-CO" noProof="0" smtClean="0"/>
                        <a:t>Argentina</a:t>
                      </a:r>
                      <a:endParaRPr lang="es-CO" noProof="0"/>
                    </a:p>
                  </a:txBody>
                  <a:tcPr/>
                </a:tc>
                <a:tc>
                  <a:txBody>
                    <a:bodyPr/>
                    <a:lstStyle/>
                    <a:p>
                      <a:r>
                        <a:rPr lang="es-CO" noProof="0" dirty="0" smtClean="0"/>
                        <a:t>Canadá</a:t>
                      </a:r>
                      <a:endParaRPr lang="es-CO" noProof="0" dirty="0"/>
                    </a:p>
                  </a:txBody>
                  <a:tcPr/>
                </a:tc>
                <a:tc>
                  <a:txBody>
                    <a:bodyPr/>
                    <a:lstStyle/>
                    <a:p>
                      <a:r>
                        <a:rPr lang="es-CO" noProof="0" smtClean="0"/>
                        <a:t>Alemania</a:t>
                      </a:r>
                      <a:endParaRPr lang="es-CO" noProof="0"/>
                    </a:p>
                  </a:txBody>
                  <a:tcPr/>
                </a:tc>
                <a:tc>
                  <a:txBody>
                    <a:bodyPr/>
                    <a:lstStyle/>
                    <a:p>
                      <a:r>
                        <a:rPr lang="es-CO" noProof="0" smtClean="0"/>
                        <a:t>Benin</a:t>
                      </a:r>
                      <a:endParaRPr lang="es-CO" noProof="0"/>
                    </a:p>
                  </a:txBody>
                  <a:tcPr/>
                </a:tc>
                <a:tc>
                  <a:txBody>
                    <a:bodyPr/>
                    <a:lstStyle/>
                    <a:p>
                      <a:r>
                        <a:rPr lang="es-CO" noProof="0" smtClean="0"/>
                        <a:t>Australia</a:t>
                      </a:r>
                      <a:endParaRPr lang="es-CO" noProof="0"/>
                    </a:p>
                  </a:txBody>
                  <a:tcPr/>
                </a:tc>
              </a:tr>
              <a:tr h="609465">
                <a:tc>
                  <a:txBody>
                    <a:bodyPr/>
                    <a:lstStyle/>
                    <a:p>
                      <a:r>
                        <a:rPr lang="es-CO" noProof="0" smtClean="0"/>
                        <a:t>Brasil</a:t>
                      </a:r>
                      <a:endParaRPr lang="es-CO" noProof="0"/>
                    </a:p>
                  </a:txBody>
                  <a:tcPr/>
                </a:tc>
                <a:tc>
                  <a:txBody>
                    <a:bodyPr/>
                    <a:lstStyle/>
                    <a:p>
                      <a:r>
                        <a:rPr lang="es-CO" noProof="0" dirty="0" smtClean="0"/>
                        <a:t>Estados Unidos de América</a:t>
                      </a:r>
                      <a:endParaRPr lang="es-CO" noProof="0" dirty="0"/>
                    </a:p>
                  </a:txBody>
                  <a:tcPr/>
                </a:tc>
                <a:tc>
                  <a:txBody>
                    <a:bodyPr/>
                    <a:lstStyle/>
                    <a:p>
                      <a:r>
                        <a:rPr lang="es-CO" noProof="0" smtClean="0"/>
                        <a:t>Austria</a:t>
                      </a:r>
                      <a:endParaRPr lang="es-CO" noProof="0"/>
                    </a:p>
                  </a:txBody>
                  <a:tcPr/>
                </a:tc>
                <a:tc>
                  <a:txBody>
                    <a:bodyPr/>
                    <a:lstStyle/>
                    <a:p>
                      <a:r>
                        <a:rPr lang="es-CO" noProof="0" smtClean="0"/>
                        <a:t>Etiopía</a:t>
                      </a:r>
                      <a:endParaRPr lang="es-CO" noProof="0"/>
                    </a:p>
                  </a:txBody>
                  <a:tcPr/>
                </a:tc>
                <a:tc>
                  <a:txBody>
                    <a:bodyPr/>
                    <a:lstStyle/>
                    <a:p>
                      <a:r>
                        <a:rPr lang="es-CO" noProof="0" smtClean="0"/>
                        <a:t>Camboya</a:t>
                      </a:r>
                      <a:endParaRPr lang="es-CO" noProof="0"/>
                    </a:p>
                  </a:txBody>
                  <a:tcPr/>
                </a:tc>
              </a:tr>
              <a:tr h="447334">
                <a:tc>
                  <a:txBody>
                    <a:bodyPr/>
                    <a:lstStyle/>
                    <a:p>
                      <a:r>
                        <a:rPr lang="es-CO" noProof="0" smtClean="0"/>
                        <a:t>Chile</a:t>
                      </a:r>
                      <a:endParaRPr lang="es-CO" noProof="0"/>
                    </a:p>
                  </a:txBody>
                  <a:tcPr/>
                </a:tc>
                <a:tc>
                  <a:txBody>
                    <a:bodyPr/>
                    <a:lstStyle/>
                    <a:p>
                      <a:endParaRPr lang="es-CO" noProof="0"/>
                    </a:p>
                  </a:txBody>
                  <a:tcPr/>
                </a:tc>
                <a:tc>
                  <a:txBody>
                    <a:bodyPr/>
                    <a:lstStyle/>
                    <a:p>
                      <a:r>
                        <a:rPr lang="es-CO" noProof="0" smtClean="0"/>
                        <a:t>Eslovenia</a:t>
                      </a:r>
                      <a:endParaRPr lang="es-CO" noProof="0"/>
                    </a:p>
                  </a:txBody>
                  <a:tcPr/>
                </a:tc>
                <a:tc>
                  <a:txBody>
                    <a:bodyPr/>
                    <a:lstStyle/>
                    <a:p>
                      <a:r>
                        <a:rPr lang="es-CO" noProof="0" smtClean="0"/>
                        <a:t>Ghana</a:t>
                      </a:r>
                      <a:endParaRPr lang="es-CO" noProof="0"/>
                    </a:p>
                  </a:txBody>
                  <a:tcPr/>
                </a:tc>
                <a:tc>
                  <a:txBody>
                    <a:bodyPr/>
                    <a:lstStyle/>
                    <a:p>
                      <a:r>
                        <a:rPr lang="es-CO" noProof="0" smtClean="0"/>
                        <a:t>China</a:t>
                      </a:r>
                      <a:endParaRPr lang="es-CO" noProof="0"/>
                    </a:p>
                  </a:txBody>
                  <a:tcPr/>
                </a:tc>
              </a:tr>
              <a:tr h="447334">
                <a:tc>
                  <a:txBody>
                    <a:bodyPr/>
                    <a:lstStyle/>
                    <a:p>
                      <a:r>
                        <a:rPr lang="es-CO" noProof="0" smtClean="0"/>
                        <a:t>Colombia</a:t>
                      </a:r>
                    </a:p>
                  </a:txBody>
                  <a:tcPr/>
                </a:tc>
                <a:tc>
                  <a:txBody>
                    <a:bodyPr/>
                    <a:lstStyle/>
                    <a:p>
                      <a:endParaRPr lang="es-CO" noProof="0"/>
                    </a:p>
                  </a:txBody>
                  <a:tcPr/>
                </a:tc>
                <a:tc>
                  <a:txBody>
                    <a:bodyPr/>
                    <a:lstStyle/>
                    <a:p>
                      <a:r>
                        <a:rPr lang="es-CO" noProof="0" smtClean="0"/>
                        <a:t>España</a:t>
                      </a:r>
                      <a:endParaRPr lang="es-CO" noProof="0"/>
                    </a:p>
                  </a:txBody>
                  <a:tcPr/>
                </a:tc>
                <a:tc>
                  <a:txBody>
                    <a:bodyPr/>
                    <a:lstStyle/>
                    <a:p>
                      <a:r>
                        <a:rPr lang="es-CO" noProof="0" smtClean="0"/>
                        <a:t>Kenya</a:t>
                      </a:r>
                      <a:endParaRPr lang="es-CO" noProof="0"/>
                    </a:p>
                  </a:txBody>
                  <a:tcPr/>
                </a:tc>
                <a:tc>
                  <a:txBody>
                    <a:bodyPr/>
                    <a:lstStyle/>
                    <a:p>
                      <a:r>
                        <a:rPr lang="es-CO" noProof="0" smtClean="0"/>
                        <a:t>Corea del Sur</a:t>
                      </a:r>
                      <a:endParaRPr lang="es-CO" noProof="0"/>
                    </a:p>
                  </a:txBody>
                  <a:tcPr/>
                </a:tc>
              </a:tr>
              <a:tr h="447334">
                <a:tc>
                  <a:txBody>
                    <a:bodyPr/>
                    <a:lstStyle/>
                    <a:p>
                      <a:r>
                        <a:rPr lang="es-CO" noProof="0" smtClean="0"/>
                        <a:t>Costa Rica</a:t>
                      </a:r>
                      <a:endParaRPr lang="es-CO" noProof="0"/>
                    </a:p>
                  </a:txBody>
                  <a:tcPr/>
                </a:tc>
                <a:tc>
                  <a:txBody>
                    <a:bodyPr/>
                    <a:lstStyle/>
                    <a:p>
                      <a:endParaRPr lang="es-CO" noProof="0"/>
                    </a:p>
                  </a:txBody>
                  <a:tcPr/>
                </a:tc>
                <a:tc>
                  <a:txBody>
                    <a:bodyPr/>
                    <a:lstStyle/>
                    <a:p>
                      <a:r>
                        <a:rPr lang="es-CO" noProof="0" smtClean="0"/>
                        <a:t>Finlandia</a:t>
                      </a:r>
                      <a:endParaRPr lang="es-CO" noProof="0"/>
                    </a:p>
                  </a:txBody>
                  <a:tcPr/>
                </a:tc>
                <a:tc>
                  <a:txBody>
                    <a:bodyPr/>
                    <a:lstStyle/>
                    <a:p>
                      <a:r>
                        <a:rPr lang="es-CO" noProof="0" smtClean="0"/>
                        <a:t>Mozambique</a:t>
                      </a:r>
                      <a:endParaRPr lang="es-CO" noProof="0"/>
                    </a:p>
                  </a:txBody>
                  <a:tcPr/>
                </a:tc>
                <a:tc>
                  <a:txBody>
                    <a:bodyPr/>
                    <a:lstStyle/>
                    <a:p>
                      <a:r>
                        <a:rPr lang="es-CO" noProof="0" smtClean="0"/>
                        <a:t>Filipinas</a:t>
                      </a:r>
                      <a:endParaRPr lang="es-CO" noProof="0"/>
                    </a:p>
                  </a:txBody>
                  <a:tcPr/>
                </a:tc>
              </a:tr>
              <a:tr h="447334">
                <a:tc>
                  <a:txBody>
                    <a:bodyPr/>
                    <a:lstStyle/>
                    <a:p>
                      <a:r>
                        <a:rPr lang="es-CO" noProof="0" smtClean="0"/>
                        <a:t>El Salvador</a:t>
                      </a:r>
                      <a:endParaRPr lang="es-CO" noProof="0"/>
                    </a:p>
                  </a:txBody>
                  <a:tcPr/>
                </a:tc>
                <a:tc>
                  <a:txBody>
                    <a:bodyPr/>
                    <a:lstStyle/>
                    <a:p>
                      <a:endParaRPr lang="es-CO" noProof="0"/>
                    </a:p>
                  </a:txBody>
                  <a:tcPr/>
                </a:tc>
                <a:tc>
                  <a:txBody>
                    <a:bodyPr/>
                    <a:lstStyle/>
                    <a:p>
                      <a:r>
                        <a:rPr lang="es-CO" noProof="0" smtClean="0"/>
                        <a:t>Francia</a:t>
                      </a:r>
                      <a:endParaRPr lang="es-CO" noProof="0"/>
                    </a:p>
                  </a:txBody>
                  <a:tcPr/>
                </a:tc>
                <a:tc>
                  <a:txBody>
                    <a:bodyPr/>
                    <a:lstStyle/>
                    <a:p>
                      <a:r>
                        <a:rPr lang="es-CO" noProof="0" smtClean="0"/>
                        <a:t>Nigeria</a:t>
                      </a:r>
                      <a:endParaRPr lang="es-CO" noProof="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noProof="0" smtClean="0"/>
                        <a:t>India</a:t>
                      </a:r>
                    </a:p>
                  </a:txBody>
                  <a:tcPr/>
                </a:tc>
              </a:tr>
              <a:tr h="447334">
                <a:tc>
                  <a:txBody>
                    <a:bodyPr/>
                    <a:lstStyle/>
                    <a:p>
                      <a:r>
                        <a:rPr lang="es-CO" noProof="0" smtClean="0"/>
                        <a:t>Jamaica</a:t>
                      </a:r>
                      <a:endParaRPr lang="es-CO" noProof="0"/>
                    </a:p>
                  </a:txBody>
                  <a:tcPr/>
                </a:tc>
                <a:tc>
                  <a:txBody>
                    <a:bodyPr/>
                    <a:lstStyle/>
                    <a:p>
                      <a:endParaRPr lang="es-CO" noProof="0"/>
                    </a:p>
                  </a:txBody>
                  <a:tcPr/>
                </a:tc>
                <a:tc>
                  <a:txBody>
                    <a:bodyPr/>
                    <a:lstStyle/>
                    <a:p>
                      <a:r>
                        <a:rPr lang="es-CO" noProof="0" smtClean="0"/>
                        <a:t>Hungría</a:t>
                      </a:r>
                      <a:endParaRPr lang="es-CO" noProof="0"/>
                    </a:p>
                  </a:txBody>
                  <a:tcPr/>
                </a:tc>
                <a:tc>
                  <a:txBody>
                    <a:bodyPr/>
                    <a:lstStyle/>
                    <a:p>
                      <a:r>
                        <a:rPr lang="es-CO" noProof="0" smtClean="0"/>
                        <a:t>Senegal</a:t>
                      </a:r>
                      <a:endParaRPr lang="es-CO" noProof="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noProof="0" smtClean="0"/>
                        <a:t>Indonesia</a:t>
                      </a:r>
                    </a:p>
                  </a:txBody>
                  <a:tcPr/>
                </a:tc>
              </a:tr>
              <a:tr h="447334">
                <a:tc>
                  <a:txBody>
                    <a:bodyPr/>
                    <a:lstStyle/>
                    <a:p>
                      <a:r>
                        <a:rPr lang="es-CO" noProof="0" smtClean="0"/>
                        <a:t>México</a:t>
                      </a:r>
                      <a:endParaRPr lang="es-CO" noProof="0"/>
                    </a:p>
                  </a:txBody>
                  <a:tcPr/>
                </a:tc>
                <a:tc>
                  <a:txBody>
                    <a:bodyPr/>
                    <a:lstStyle/>
                    <a:p>
                      <a:endParaRPr lang="es-CO" noProof="0"/>
                    </a:p>
                  </a:txBody>
                  <a:tcPr/>
                </a:tc>
                <a:tc>
                  <a:txBody>
                    <a:bodyPr/>
                    <a:lstStyle/>
                    <a:p>
                      <a:r>
                        <a:rPr lang="es-CO" noProof="0" smtClean="0"/>
                        <a:t>Italia</a:t>
                      </a:r>
                      <a:endParaRPr lang="es-CO" noProof="0"/>
                    </a:p>
                  </a:txBody>
                  <a:tcPr/>
                </a:tc>
                <a:tc>
                  <a:txBody>
                    <a:bodyPr/>
                    <a:lstStyle/>
                    <a:p>
                      <a:r>
                        <a:rPr lang="es-CO" noProof="0" dirty="0" smtClean="0"/>
                        <a:t>Sudáfrica</a:t>
                      </a:r>
                      <a:endParaRPr lang="es-CO" noProof="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noProof="0" smtClean="0"/>
                        <a:t>Japón</a:t>
                      </a:r>
                    </a:p>
                  </a:txBody>
                  <a:tcPr/>
                </a:tc>
              </a:tr>
              <a:tr h="447334">
                <a:tc>
                  <a:txBody>
                    <a:bodyPr/>
                    <a:lstStyle/>
                    <a:p>
                      <a:r>
                        <a:rPr lang="es-CO" noProof="0" smtClean="0"/>
                        <a:t>Perú</a:t>
                      </a:r>
                      <a:endParaRPr lang="es-CO" noProof="0"/>
                    </a:p>
                  </a:txBody>
                  <a:tcPr/>
                </a:tc>
                <a:tc>
                  <a:txBody>
                    <a:bodyPr/>
                    <a:lstStyle/>
                    <a:p>
                      <a:endParaRPr lang="es-CO" noProof="0"/>
                    </a:p>
                  </a:txBody>
                  <a:tcPr/>
                </a:tc>
                <a:tc>
                  <a:txBody>
                    <a:bodyPr/>
                    <a:lstStyle/>
                    <a:p>
                      <a:r>
                        <a:rPr lang="es-CO" noProof="0" smtClean="0"/>
                        <a:t>Polonia</a:t>
                      </a:r>
                      <a:endParaRPr lang="es-CO" noProof="0"/>
                    </a:p>
                  </a:txBody>
                  <a:tcPr/>
                </a:tc>
                <a:tc>
                  <a:txBody>
                    <a:bodyPr/>
                    <a:lstStyle/>
                    <a:p>
                      <a:endParaRPr lang="es-CO" noProof="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noProof="0" smtClean="0"/>
                        <a:t>Tailandia</a:t>
                      </a:r>
                    </a:p>
                  </a:txBody>
                  <a:tcPr/>
                </a:tc>
              </a:tr>
              <a:tr h="447334">
                <a:tc>
                  <a:txBody>
                    <a:bodyPr/>
                    <a:lstStyle/>
                    <a:p>
                      <a:r>
                        <a:rPr lang="es-CO" noProof="0" smtClean="0"/>
                        <a:t>Uruguay</a:t>
                      </a:r>
                      <a:endParaRPr lang="es-CO" noProof="0"/>
                    </a:p>
                  </a:txBody>
                  <a:tcPr/>
                </a:tc>
                <a:tc>
                  <a:txBody>
                    <a:bodyPr/>
                    <a:lstStyle/>
                    <a:p>
                      <a:endParaRPr lang="es-CO" noProof="0"/>
                    </a:p>
                  </a:txBody>
                  <a:tcPr/>
                </a:tc>
                <a:tc>
                  <a:txBody>
                    <a:bodyPr/>
                    <a:lstStyle/>
                    <a:p>
                      <a:r>
                        <a:rPr lang="es-CO" noProof="0" smtClean="0"/>
                        <a:t>Reino Unido</a:t>
                      </a:r>
                      <a:endParaRPr lang="es-CO" noProof="0"/>
                    </a:p>
                  </a:txBody>
                  <a:tcPr/>
                </a:tc>
                <a:tc>
                  <a:txBody>
                    <a:bodyPr/>
                    <a:lstStyle/>
                    <a:p>
                      <a:endParaRPr lang="es-CO" noProof="0"/>
                    </a:p>
                  </a:txBody>
                  <a:tcPr/>
                </a:tc>
                <a:tc>
                  <a:txBody>
                    <a:bodyPr/>
                    <a:lstStyle/>
                    <a:p>
                      <a:r>
                        <a:rPr lang="es-CO" noProof="0" dirty="0" smtClean="0"/>
                        <a:t>Taiwán</a:t>
                      </a:r>
                      <a:endParaRPr lang="es-CO" noProof="0" dirty="0"/>
                    </a:p>
                  </a:txBody>
                  <a:tcPr/>
                </a:tc>
              </a:tr>
              <a:tr h="447334">
                <a:tc>
                  <a:txBody>
                    <a:bodyPr/>
                    <a:lstStyle/>
                    <a:p>
                      <a:endParaRPr lang="es-CO" noProof="0"/>
                    </a:p>
                  </a:txBody>
                  <a:tcPr/>
                </a:tc>
                <a:tc>
                  <a:txBody>
                    <a:bodyPr/>
                    <a:lstStyle/>
                    <a:p>
                      <a:endParaRPr lang="es-CO" noProof="0"/>
                    </a:p>
                  </a:txBody>
                  <a:tcPr/>
                </a:tc>
                <a:tc>
                  <a:txBody>
                    <a:bodyPr/>
                    <a:lstStyle/>
                    <a:p>
                      <a:r>
                        <a:rPr lang="es-CO" noProof="0" smtClean="0"/>
                        <a:t>Suecia</a:t>
                      </a:r>
                      <a:endParaRPr lang="es-CO" noProof="0"/>
                    </a:p>
                  </a:txBody>
                  <a:tcPr/>
                </a:tc>
                <a:tc>
                  <a:txBody>
                    <a:bodyPr/>
                    <a:lstStyle/>
                    <a:p>
                      <a:endParaRPr lang="es-CO" noProof="0"/>
                    </a:p>
                  </a:txBody>
                  <a:tcPr/>
                </a:tc>
                <a:tc>
                  <a:txBody>
                    <a:bodyPr/>
                    <a:lstStyle/>
                    <a:p>
                      <a:r>
                        <a:rPr lang="es-CO" noProof="0" smtClean="0"/>
                        <a:t>Vietnam</a:t>
                      </a:r>
                      <a:endParaRPr lang="es-CO" noProof="0"/>
                    </a:p>
                  </a:txBody>
                  <a:tcPr/>
                </a:tc>
              </a:tr>
              <a:tr h="447334">
                <a:tc>
                  <a:txBody>
                    <a:bodyPr/>
                    <a:lstStyle/>
                    <a:p>
                      <a:endParaRPr lang="es-CO" noProof="0" dirty="0"/>
                    </a:p>
                  </a:txBody>
                  <a:tcPr/>
                </a:tc>
                <a:tc>
                  <a:txBody>
                    <a:bodyPr/>
                    <a:lstStyle/>
                    <a:p>
                      <a:endParaRPr lang="es-CO" noProof="0"/>
                    </a:p>
                  </a:txBody>
                  <a:tcPr/>
                </a:tc>
                <a:tc>
                  <a:txBody>
                    <a:bodyPr/>
                    <a:lstStyle/>
                    <a:p>
                      <a:r>
                        <a:rPr lang="es-CO" noProof="0" dirty="0" smtClean="0"/>
                        <a:t>Turquía</a:t>
                      </a:r>
                      <a:endParaRPr lang="es-CO" noProof="0" dirty="0"/>
                    </a:p>
                  </a:txBody>
                  <a:tcPr/>
                </a:tc>
                <a:tc>
                  <a:txBody>
                    <a:bodyPr/>
                    <a:lstStyle/>
                    <a:p>
                      <a:endParaRPr lang="es-CO" noProof="0"/>
                    </a:p>
                  </a:txBody>
                  <a:tcPr/>
                </a:tc>
                <a:tc>
                  <a:txBody>
                    <a:bodyPr/>
                    <a:lstStyle/>
                    <a:p>
                      <a:endParaRPr lang="es-CO" noProof="0" dirty="0"/>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s-CO" dirty="0" smtClean="0"/>
              <a:t>www.NTaccounts.org</a:t>
            </a:r>
            <a:endParaRPr lang="es-CO" dirty="0"/>
          </a:p>
        </p:txBody>
      </p:sp>
      <p:pic>
        <p:nvPicPr>
          <p:cNvPr id="5" name="Content Placeholder 4" descr="Screen Shot 2013-11-26 at 12.09.32 AM.png"/>
          <p:cNvPicPr>
            <a:picLocks noGrp="1" noChangeAspect="1"/>
          </p:cNvPicPr>
          <p:nvPr>
            <p:ph idx="1"/>
          </p:nvPr>
        </p:nvPicPr>
        <p:blipFill>
          <a:blip r:embed="rId2"/>
          <a:srcRect/>
          <a:stretch>
            <a:fillRect/>
          </a:stretch>
        </p:blipFill>
        <p:spPr>
          <a:xfrm>
            <a:off x="493346" y="1066800"/>
            <a:ext cx="7796457" cy="57912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7" y="274637"/>
            <a:ext cx="9044287" cy="1872661"/>
          </a:xfrm>
        </p:spPr>
        <p:txBody>
          <a:bodyPr/>
          <a:lstStyle/>
          <a:p>
            <a:r>
              <a:rPr lang="es-ES" dirty="0" smtClean="0"/>
              <a:t>El mundo del siglo 20: </a:t>
            </a:r>
            <a:br>
              <a:rPr lang="es-ES" dirty="0" smtClean="0"/>
            </a:br>
            <a:r>
              <a:rPr lang="es-ES" sz="3200" dirty="0" smtClean="0"/>
              <a:t>Todas las sociedades eran “</a:t>
            </a:r>
            <a:r>
              <a:rPr lang="es-ES" sz="3200" dirty="0" err="1" smtClean="0"/>
              <a:t>Child</a:t>
            </a:r>
            <a:r>
              <a:rPr lang="es-ES" sz="3200" dirty="0" smtClean="0"/>
              <a:t> </a:t>
            </a:r>
            <a:r>
              <a:rPr lang="es-ES" sz="3200" dirty="0" err="1" smtClean="0"/>
              <a:t>Abundant</a:t>
            </a:r>
            <a:r>
              <a:rPr lang="es-ES" sz="3200" dirty="0" smtClean="0"/>
              <a:t>" en 1950.</a:t>
            </a:r>
            <a:endParaRPr lang="en-US" sz="3200" b="1" dirty="0"/>
          </a:p>
        </p:txBody>
      </p:sp>
      <p:pic>
        <p:nvPicPr>
          <p:cNvPr id="9" name="Picture 2"/>
          <p:cNvPicPr>
            <a:picLocks noChangeAspect="1" noChangeArrowheads="1"/>
          </p:cNvPicPr>
          <p:nvPr/>
        </p:nvPicPr>
        <p:blipFill>
          <a:blip r:embed="rId2"/>
          <a:srcRect t="36664" b="5728"/>
          <a:stretch>
            <a:fillRect/>
          </a:stretch>
        </p:blipFill>
        <p:spPr bwMode="auto">
          <a:xfrm>
            <a:off x="0" y="2291882"/>
            <a:ext cx="9144000" cy="38315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7" y="274637"/>
            <a:ext cx="9044287" cy="1872661"/>
          </a:xfrm>
        </p:spPr>
        <p:txBody>
          <a:bodyPr/>
          <a:lstStyle/>
          <a:p>
            <a:r>
              <a:rPr lang="es-ES" dirty="0" smtClean="0"/>
              <a:t>El mundo del siglo 21: </a:t>
            </a:r>
            <a:br>
              <a:rPr lang="es-ES" dirty="0" smtClean="0"/>
            </a:br>
            <a:r>
              <a:rPr lang="es-ES" sz="3200" dirty="0" smtClean="0"/>
              <a:t>La dominación global de las sociedades “Elderly </a:t>
            </a:r>
            <a:r>
              <a:rPr lang="es-ES" sz="3200" dirty="0" err="1" smtClean="0"/>
              <a:t>Abundant</a:t>
            </a:r>
            <a:r>
              <a:rPr lang="es-ES" sz="3200" dirty="0" smtClean="0"/>
              <a:t>" en 2070</a:t>
            </a:r>
            <a:r>
              <a:rPr lang="es-ES" dirty="0" smtClean="0"/>
              <a:t>.</a:t>
            </a:r>
            <a:endParaRPr lang="en-US" sz="3600" b="1" dirty="0"/>
          </a:p>
        </p:txBody>
      </p:sp>
      <p:pic>
        <p:nvPicPr>
          <p:cNvPr id="4" name="Picture 4"/>
          <p:cNvPicPr>
            <a:picLocks noChangeAspect="1" noChangeArrowheads="1"/>
          </p:cNvPicPr>
          <p:nvPr/>
        </p:nvPicPr>
        <p:blipFill>
          <a:blip r:embed="rId2"/>
          <a:srcRect t="36664" b="5728"/>
          <a:stretch>
            <a:fillRect/>
          </a:stretch>
        </p:blipFill>
        <p:spPr bwMode="auto">
          <a:xfrm>
            <a:off x="0" y="2295144"/>
            <a:ext cx="9142730" cy="3831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CNT: Estadísticas económicas </a:t>
            </a:r>
            <a:br>
              <a:rPr lang="es-ES" b="1" dirty="0" smtClean="0"/>
            </a:br>
            <a:r>
              <a:rPr lang="es-ES" b="1" dirty="0" smtClean="0"/>
              <a:t>para el siglo 21</a:t>
            </a:r>
            <a:endParaRPr lang="en-US" b="1" dirty="0"/>
          </a:p>
        </p:txBody>
      </p:sp>
      <p:sp>
        <p:nvSpPr>
          <p:cNvPr id="3" name="Content Placeholder 2"/>
          <p:cNvSpPr>
            <a:spLocks noGrp="1"/>
          </p:cNvSpPr>
          <p:nvPr>
            <p:ph idx="1"/>
          </p:nvPr>
        </p:nvSpPr>
        <p:spPr>
          <a:xfrm>
            <a:off x="267368" y="1600200"/>
            <a:ext cx="8876632" cy="4525963"/>
          </a:xfrm>
        </p:spPr>
        <p:txBody>
          <a:bodyPr/>
          <a:lstStyle/>
          <a:p>
            <a:pPr marL="514350" indent="-514350">
              <a:buAutoNum type="arabicPeriod"/>
            </a:pPr>
            <a:r>
              <a:rPr lang="es-EC" dirty="0" smtClean="0"/>
              <a:t>Un cambio sin precedentes</a:t>
            </a:r>
          </a:p>
          <a:p>
            <a:pPr marL="514350" indent="-514350">
              <a:buAutoNum type="arabicPeriod"/>
            </a:pPr>
            <a:endParaRPr lang="es-EC" dirty="0" smtClean="0"/>
          </a:p>
          <a:p>
            <a:pPr marL="514350" indent="-514350">
              <a:buAutoNum type="arabicPeriod"/>
            </a:pPr>
            <a:r>
              <a:rPr lang="es-EC" b="1" dirty="0" smtClean="0"/>
              <a:t>… con importantes consecuencias económicas.</a:t>
            </a:r>
          </a:p>
          <a:p>
            <a:pPr marL="514350" indent="-514350">
              <a:buAutoNum type="arabicPeriod"/>
            </a:pPr>
            <a:endParaRPr lang="es-EC" dirty="0" smtClean="0"/>
          </a:p>
          <a:p>
            <a:pPr marL="514350" indent="-514350">
              <a:buAutoNum type="arabicPeriod"/>
            </a:pPr>
            <a:r>
              <a:rPr lang="es-EC" dirty="0" smtClean="0"/>
              <a:t>Problema: Datos limitados e incoherentes.</a:t>
            </a:r>
          </a:p>
          <a:p>
            <a:pPr marL="514350" indent="-514350">
              <a:buAutoNum type="arabicPeriod"/>
            </a:pPr>
            <a:endParaRPr lang="es-EC" dirty="0" smtClean="0"/>
          </a:p>
          <a:p>
            <a:pPr marL="514350" indent="-514350">
              <a:buAutoNum type="arabicPeriod"/>
            </a:pPr>
            <a:r>
              <a:rPr lang="es-EC" dirty="0" smtClean="0"/>
              <a:t>Solución:  </a:t>
            </a:r>
          </a:p>
          <a:p>
            <a:pPr marL="514350" indent="-514350">
              <a:buNone/>
            </a:pPr>
            <a:r>
              <a:rPr lang="es-EC" dirty="0" smtClean="0"/>
              <a:t>                  Cuentas Nacionales de Transferencias.</a:t>
            </a:r>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b="1" u="sng" dirty="0" smtClean="0"/>
              <a:t>Importantes consecuencias económicas</a:t>
            </a:r>
            <a:r>
              <a:rPr lang="es-EC" u="sng" dirty="0" smtClean="0"/>
              <a:t>.</a:t>
            </a:r>
            <a:endParaRPr lang="es-EC" u="sng" dirty="0"/>
          </a:p>
        </p:txBody>
      </p:sp>
      <p:sp>
        <p:nvSpPr>
          <p:cNvPr id="3" name="Content Placeholder 2"/>
          <p:cNvSpPr>
            <a:spLocks noGrp="1"/>
          </p:cNvSpPr>
          <p:nvPr>
            <p:ph idx="1"/>
          </p:nvPr>
        </p:nvSpPr>
        <p:spPr>
          <a:xfrm>
            <a:off x="457200" y="1600200"/>
            <a:ext cx="8229600" cy="4893067"/>
          </a:xfrm>
        </p:spPr>
        <p:txBody>
          <a:bodyPr/>
          <a:lstStyle/>
          <a:p>
            <a:r>
              <a:rPr lang="es-CL" sz="2800" dirty="0" smtClean="0"/>
              <a:t>Prácticamente todas las actividades económicas varían significativamente según la edad: el consumo, la participación laboral, el ahorro, la utilización de servicios de salud, educación, etc</a:t>
            </a:r>
          </a:p>
          <a:p>
            <a:r>
              <a:rPr lang="es-CL" sz="2800" dirty="0" smtClean="0"/>
              <a:t>Por lo tanto, los cambios en la estructura por edades de la población tendrán consecuencias importantes para:</a:t>
            </a:r>
          </a:p>
          <a:p>
            <a:pPr lvl="1"/>
            <a:r>
              <a:rPr lang="es-CL" sz="2400" dirty="0" smtClean="0"/>
              <a:t>El crecimiento económico;</a:t>
            </a:r>
          </a:p>
          <a:p>
            <a:pPr lvl="1"/>
            <a:r>
              <a:rPr lang="es-CL" sz="2400" dirty="0" smtClean="0"/>
              <a:t>La sostenibilidad de los sistemas de apoyo financiero de la familia, el Estado y los mercados financieros;</a:t>
            </a:r>
          </a:p>
          <a:p>
            <a:pPr lvl="1"/>
            <a:r>
              <a:rPr lang="es-CL" sz="2400" dirty="0" smtClean="0"/>
              <a:t>La desigualdad dentro y entre generaciones.</a:t>
            </a:r>
            <a:endParaRPr lang="es-CL"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sz="3600" dirty="0" smtClean="0"/>
              <a:t>El surgimiento y la expansión mundial de las “Economías Envejecidas”</a:t>
            </a:r>
            <a:endParaRPr lang="es-CL" sz="3600" dirty="0"/>
          </a:p>
        </p:txBody>
      </p:sp>
      <p:sp>
        <p:nvSpPr>
          <p:cNvPr id="3" name="Content Placeholder 2"/>
          <p:cNvSpPr>
            <a:spLocks noGrp="1"/>
          </p:cNvSpPr>
          <p:nvPr>
            <p:ph idx="1"/>
          </p:nvPr>
        </p:nvSpPr>
        <p:spPr>
          <a:xfrm>
            <a:off x="457200" y="1818526"/>
            <a:ext cx="8229600" cy="4307637"/>
          </a:xfrm>
        </p:spPr>
        <p:txBody>
          <a:bodyPr/>
          <a:lstStyle/>
          <a:p>
            <a:pPr>
              <a:lnSpc>
                <a:spcPct val="80000"/>
              </a:lnSpc>
            </a:pPr>
            <a:r>
              <a:rPr lang="es-CL" sz="2800" dirty="0" smtClean="0"/>
              <a:t>Utilizando datos de Cuentas Nacionales de Transferencias, calculamos cuánto consumen los adultos mayores en relación a lo que consumen los niños.</a:t>
            </a:r>
          </a:p>
          <a:p>
            <a:pPr>
              <a:lnSpc>
                <a:spcPct val="80000"/>
              </a:lnSpc>
            </a:pPr>
            <a:r>
              <a:rPr lang="es-CL" sz="2800" dirty="0" smtClean="0"/>
              <a:t>Definimos una economía envejecida como una en la que la cantidad de recursos destinados a adultos mayores supera la cantidad dedicada a los niños.</a:t>
            </a:r>
          </a:p>
          <a:p>
            <a:pPr>
              <a:lnSpc>
                <a:spcPct val="80000"/>
              </a:lnSpc>
            </a:pPr>
            <a:r>
              <a:rPr lang="es-CL" sz="2800" dirty="0" smtClean="0"/>
              <a:t>Economía envejecida es un fenómeno reciente que se convertirá en la característica dominante de la mayoría de las economías de todo el mundo.</a:t>
            </a:r>
            <a:endParaRPr lang="es-C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2243893" y="381000"/>
            <a:ext cx="4900701" cy="1077218"/>
          </a:xfrm>
          <a:prstGeom prst="rect">
            <a:avLst/>
          </a:prstGeom>
          <a:noFill/>
          <a:ln w="9525">
            <a:noFill/>
            <a:miter lim="800000"/>
            <a:headEnd/>
            <a:tailEnd/>
          </a:ln>
          <a:effectLst/>
        </p:spPr>
        <p:txBody>
          <a:bodyPr wrap="none">
            <a:spAutoFit/>
          </a:bodyPr>
          <a:lstStyle/>
          <a:p>
            <a:pPr algn="ctr"/>
            <a:r>
              <a:rPr lang="es-EC" sz="3200" dirty="0" smtClean="0"/>
              <a:t>1980</a:t>
            </a:r>
          </a:p>
          <a:p>
            <a:pPr algn="ctr"/>
            <a:r>
              <a:rPr lang="es-EC" sz="3200" dirty="0" smtClean="0"/>
              <a:t>0 Economías Envejecidas</a:t>
            </a:r>
            <a:endParaRPr lang="es-EC" sz="3200" dirty="0"/>
          </a:p>
        </p:txBody>
      </p:sp>
      <p:pic>
        <p:nvPicPr>
          <p:cNvPr id="4" name="Picture 4"/>
          <p:cNvPicPr>
            <a:picLocks noChangeAspect="1" noChangeArrowheads="1"/>
          </p:cNvPicPr>
          <p:nvPr/>
        </p:nvPicPr>
        <p:blipFill>
          <a:blip r:embed="rId2"/>
          <a:srcRect t="36664" b="5728"/>
          <a:stretch>
            <a:fillRect/>
          </a:stretch>
        </p:blipFill>
        <p:spPr bwMode="auto">
          <a:xfrm>
            <a:off x="0" y="1828800"/>
            <a:ext cx="9106286" cy="38160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TA_PowerPoint_Template_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678</TotalTime>
  <Words>1153</Words>
  <Application>Microsoft Office PowerPoint</Application>
  <PresentationFormat>On-screen Show (4:3)</PresentationFormat>
  <Paragraphs>191</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NTA_PowerPoint_Template_02</vt:lpstr>
      <vt:lpstr>Cuentas Nacionales de Transferencias: Estadísticas económicas  para el siglo 21</vt:lpstr>
      <vt:lpstr>CNT: Estadísticas económicas  para el siglo 21</vt:lpstr>
      <vt:lpstr>Un cambio sin precedentes</vt:lpstr>
      <vt:lpstr>El mundo del siglo 20:  Todas las sociedades eran “Child Abundant" en 1950.</vt:lpstr>
      <vt:lpstr>El mundo del siglo 21:  La dominación global de las sociedades “Elderly Abundant" en 2070.</vt:lpstr>
      <vt:lpstr>CNT: Estadísticas económicas  para el siglo 21</vt:lpstr>
      <vt:lpstr>Importantes consecuencias económicas.</vt:lpstr>
      <vt:lpstr>El surgimiento y la expansión mundial de las “Economías Envejecidas”</vt:lpstr>
      <vt:lpstr>Slide 9</vt:lpstr>
      <vt:lpstr>Slide 10</vt:lpstr>
      <vt:lpstr>Slide 11</vt:lpstr>
      <vt:lpstr>Slide 12</vt:lpstr>
      <vt:lpstr>Slide 13</vt:lpstr>
      <vt:lpstr> El dividendo demográfico   en todo el mundo</vt:lpstr>
      <vt:lpstr>Slide 15</vt:lpstr>
      <vt:lpstr>Slide 16</vt:lpstr>
      <vt:lpstr>Slide 17</vt:lpstr>
      <vt:lpstr>Slide 18</vt:lpstr>
      <vt:lpstr>Slide 19</vt:lpstr>
      <vt:lpstr>CNT: Estadísticas económicas  para el siglo 21</vt:lpstr>
      <vt:lpstr>Datos económicos:  Limitados e incoherentes</vt:lpstr>
      <vt:lpstr>CNT: Estadísticas económicas  para el siglo 21</vt:lpstr>
      <vt:lpstr>Estadísticas económicas para el siglo 21</vt:lpstr>
      <vt:lpstr>Cuentas Nacionales de Transferencias (CNT)</vt:lpstr>
      <vt:lpstr>Slide 25</vt:lpstr>
      <vt:lpstr>Slide 26</vt:lpstr>
      <vt:lpstr>3 Fortalezas del Método CNT</vt:lpstr>
      <vt:lpstr>La debilidad clave del método CNT</vt:lpstr>
      <vt:lpstr>El doble desafío</vt:lpstr>
      <vt:lpstr>La red de CNT</vt:lpstr>
      <vt:lpstr>100+ investigadores de 43 países</vt:lpstr>
      <vt:lpstr>La red de NTA</vt:lpstr>
      <vt:lpstr>Slide 33</vt:lpstr>
      <vt:lpstr>www.NTaccounts.org</vt:lpstr>
    </vt:vector>
  </TitlesOfParts>
  <Company>Design Asylum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Lowell Gillia</dc:creator>
  <cp:lastModifiedBy>tmiller</cp:lastModifiedBy>
  <cp:revision>64</cp:revision>
  <cp:lastPrinted>2013-11-26T00:29:57Z</cp:lastPrinted>
  <dcterms:created xsi:type="dcterms:W3CDTF">2013-11-26T03:40:17Z</dcterms:created>
  <dcterms:modified xsi:type="dcterms:W3CDTF">2013-12-02T21:19:41Z</dcterms:modified>
</cp:coreProperties>
</file>